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3" r:id="rId1"/>
  </p:sldMasterIdLst>
  <p:notesMasterIdLst>
    <p:notesMasterId r:id="rId17"/>
  </p:notesMasterIdLst>
  <p:sldIdLst>
    <p:sldId id="256" r:id="rId2"/>
    <p:sldId id="257" r:id="rId3"/>
    <p:sldId id="258" r:id="rId4"/>
    <p:sldId id="268" r:id="rId5"/>
    <p:sldId id="259" r:id="rId6"/>
    <p:sldId id="260" r:id="rId7"/>
    <p:sldId id="261" r:id="rId8"/>
    <p:sldId id="262" r:id="rId9"/>
    <p:sldId id="263" r:id="rId10"/>
    <p:sldId id="264" r:id="rId11"/>
    <p:sldId id="269" r:id="rId12"/>
    <p:sldId id="270" r:id="rId13"/>
    <p:sldId id="266" r:id="rId14"/>
    <p:sldId id="265"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667" autoAdjust="0"/>
  </p:normalViewPr>
  <p:slideViewPr>
    <p:cSldViewPr snapToGrid="0">
      <p:cViewPr varScale="1">
        <p:scale>
          <a:sx n="80" d="100"/>
          <a:sy n="80" d="100"/>
        </p:scale>
        <p:origin x="78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F6410C-1AA0-4F3C-B07A-26BD8A96AC07}" type="datetimeFigureOut">
              <a:rPr lang="en-GB" smtClean="0"/>
              <a:t>23/03/2021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696B79-D603-4894-8A9C-CF0B0FEA7974}" type="slidenum">
              <a:rPr lang="en-GB" smtClean="0"/>
              <a:t>‹#›</a:t>
            </a:fld>
            <a:endParaRPr lang="en-GB"/>
          </a:p>
        </p:txBody>
      </p:sp>
    </p:spTree>
    <p:extLst>
      <p:ext uri="{BB962C8B-B14F-4D97-AF65-F5344CB8AC3E}">
        <p14:creationId xmlns:p14="http://schemas.microsoft.com/office/powerpoint/2010/main" val="283770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3696B79-D603-4894-8A9C-CF0B0FEA7974}" type="slidenum">
              <a:rPr lang="en-GB" smtClean="0"/>
              <a:t>9</a:t>
            </a:fld>
            <a:endParaRPr lang="en-GB"/>
          </a:p>
        </p:txBody>
      </p:sp>
    </p:spTree>
    <p:extLst>
      <p:ext uri="{BB962C8B-B14F-4D97-AF65-F5344CB8AC3E}">
        <p14:creationId xmlns:p14="http://schemas.microsoft.com/office/powerpoint/2010/main" val="1157952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3/23/2021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27564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3/23/2021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9137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3/23/2021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0531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7302355-E14B-8545-A8F8-0FE83CC9D524}" type="datetimeFigureOut">
              <a:rPr lang="en-US" smtClean="0"/>
              <a:pPr/>
              <a:t>3/23/2021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672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02640F58-564D-2B4F-AE67-E407BA4FCF45}" type="datetimeFigureOut">
              <a:rPr lang="en-US" smtClean="0"/>
              <a:pPr/>
              <a:t>3/23/2021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9327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F13A34C8-038E-2045-AF43-DF7DBB8E0E9E}" type="datetimeFigureOut">
              <a:rPr lang="en-US" smtClean="0"/>
              <a:pPr/>
              <a:t>3/23/2021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5803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818C68F-D26B-8F47-958C-23B49CF8A634}" type="datetimeFigureOut">
              <a:rPr lang="en-US" smtClean="0"/>
              <a:pPr/>
              <a:t>3/23/2021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87624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D0DF5E60-9974-AC48-9591-99C2BB44B7CF}" type="datetimeFigureOut">
              <a:rPr lang="en-US" smtClean="0"/>
              <a:pPr/>
              <a:t>3/23/2021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261140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8C79C5D-2A6F-F04D-97DA-BEF2467B64E4}" type="datetimeFigureOut">
              <a:rPr lang="en-US" smtClean="0"/>
              <a:pPr/>
              <a:t>3/23/2021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642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6C52C72-DE31-F449-A4ED-4C594FD91407}" type="datetimeFigureOut">
              <a:rPr lang="en-US" smtClean="0"/>
              <a:pPr/>
              <a:t>3/23/2021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3094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D62726E-379B-B349-9EED-81ED093FA806}" type="datetimeFigureOut">
              <a:rPr lang="en-US" smtClean="0"/>
              <a:pPr/>
              <a:t>3/23/2021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7037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09B482E8-6E0E-1B4F-B1FD-C69DB9E858D9}" type="datetimeFigureOut">
              <a:rPr lang="en-US" smtClean="0"/>
              <a:pPr/>
              <a:t>3/23/2021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711355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9848" y="1735328"/>
            <a:ext cx="7315200" cy="3371798"/>
          </a:xfrm>
        </p:spPr>
        <p:txBody>
          <a:bodyPr>
            <a:normAutofit fontScale="90000"/>
          </a:bodyPr>
          <a:lstStyle/>
          <a:p>
            <a:r>
              <a:rPr lang="en-GB" dirty="0" smtClean="0"/>
              <a:t>Cluster Connect</a:t>
            </a:r>
            <a:br>
              <a:rPr lang="en-GB" dirty="0" smtClean="0"/>
            </a:br>
            <a:r>
              <a:rPr lang="en-GB" sz="2200" dirty="0" smtClean="0"/>
              <a:t>bringing together residents and partners who care and are invested in the area to see collectively how we can bring about positive change that improves the lives of people who live there</a:t>
            </a:r>
            <a:br>
              <a:rPr lang="en-GB" sz="2200" dirty="0" smtClean="0"/>
            </a:br>
            <a:r>
              <a:rPr lang="en-GB" sz="2200" dirty="0" smtClean="0"/>
              <a:t/>
            </a:r>
            <a:br>
              <a:rPr lang="en-GB" sz="2200" dirty="0" smtClean="0"/>
            </a:br>
            <a:r>
              <a:rPr lang="en-GB" sz="2200" dirty="0"/>
              <a:t/>
            </a:r>
            <a:br>
              <a:rPr lang="en-GB" sz="2200" dirty="0"/>
            </a:br>
            <a:r>
              <a:rPr lang="en-GB" sz="2200" dirty="0" smtClean="0"/>
              <a:t/>
            </a:r>
            <a:br>
              <a:rPr lang="en-GB" sz="2200" dirty="0" smtClean="0"/>
            </a:br>
            <a:r>
              <a:rPr lang="en-GB" sz="2400" b="1" i="1" dirty="0" smtClean="0">
                <a:solidFill>
                  <a:srgbClr val="002060"/>
                </a:solidFill>
              </a:rPr>
              <a:t>I </a:t>
            </a:r>
            <a:r>
              <a:rPr lang="en-GB" sz="2400" b="1" i="1" dirty="0">
                <a:solidFill>
                  <a:srgbClr val="002060"/>
                </a:solidFill>
              </a:rPr>
              <a:t>just wanted to say what fantastic work has been going on supporting vulnerable families and children during these difficult times. well done to all</a:t>
            </a:r>
            <a:r>
              <a:rPr lang="en-GB" sz="2400" b="1" i="1" dirty="0">
                <a:solidFill>
                  <a:srgbClr val="00B0F0"/>
                </a:solidFill>
              </a:rPr>
              <a:t/>
            </a:r>
            <a:br>
              <a:rPr lang="en-GB" sz="2400" b="1" i="1" dirty="0">
                <a:solidFill>
                  <a:srgbClr val="00B0F0"/>
                </a:solidFill>
              </a:rPr>
            </a:br>
            <a:r>
              <a:rPr lang="en-GB" sz="2400" b="1" i="1" dirty="0"/>
              <a:t>Gail Hooper, Dudley School Nurse Team Leader</a:t>
            </a:r>
            <a:r>
              <a:rPr lang="en-GB" sz="2400" dirty="0"/>
              <a:t/>
            </a:r>
            <a:br>
              <a:rPr lang="en-GB" sz="2400" dirty="0"/>
            </a:br>
            <a:endParaRPr lang="en-GB" sz="2200" dirty="0"/>
          </a:p>
        </p:txBody>
      </p:sp>
      <p:sp>
        <p:nvSpPr>
          <p:cNvPr id="3" name="Subtitle 2"/>
          <p:cNvSpPr>
            <a:spLocks noGrp="1"/>
          </p:cNvSpPr>
          <p:nvPr>
            <p:ph type="subTitle" idx="1"/>
          </p:nvPr>
        </p:nvSpPr>
        <p:spPr>
          <a:xfrm>
            <a:off x="1069848" y="2876820"/>
            <a:ext cx="7315200" cy="914400"/>
          </a:xfrm>
        </p:spPr>
        <p:txBody>
          <a:bodyPr/>
          <a:lstStyle/>
          <a:p>
            <a:r>
              <a:rPr lang="en-GB" dirty="0" smtClean="0">
                <a:solidFill>
                  <a:srgbClr val="002060"/>
                </a:solidFill>
              </a:rPr>
              <a:t>It’s all about local people!</a:t>
            </a:r>
            <a:endParaRPr lang="en-GB" dirty="0">
              <a:solidFill>
                <a:srgbClr val="002060"/>
              </a:solidFill>
            </a:endParaRPr>
          </a:p>
        </p:txBody>
      </p:sp>
      <p:pic>
        <p:nvPicPr>
          <p:cNvPr id="4" name="Picture 3"/>
          <p:cNvPicPr>
            <a:picLocks noChangeAspect="1"/>
          </p:cNvPicPr>
          <p:nvPr/>
        </p:nvPicPr>
        <p:blipFill rotWithShape="1">
          <a:blip r:embed="rId2"/>
          <a:srcRect t="32370" b="15509"/>
          <a:stretch/>
        </p:blipFill>
        <p:spPr>
          <a:xfrm>
            <a:off x="9408350" y="899397"/>
            <a:ext cx="2604511" cy="1484574"/>
          </a:xfrm>
          <a:prstGeom prst="rect">
            <a:avLst/>
          </a:prstGeom>
        </p:spPr>
      </p:pic>
      <p:pic>
        <p:nvPicPr>
          <p:cNvPr id="5" name="Picture 2" descr="May be an image of 9 people"/>
          <p:cNvPicPr>
            <a:picLocks noChangeAspect="1" noChangeArrowheads="1"/>
          </p:cNvPicPr>
          <p:nvPr/>
        </p:nvPicPr>
        <p:blipFill rotWithShape="1">
          <a:blip r:embed="rId3">
            <a:extLst>
              <a:ext uri="{28A0092B-C50C-407E-A947-70E740481C1C}">
                <a14:useLocalDpi xmlns:a14="http://schemas.microsoft.com/office/drawing/2010/main" val="0"/>
              </a:ext>
            </a:extLst>
          </a:blip>
          <a:srcRect t="14430"/>
          <a:stretch/>
        </p:blipFill>
        <p:spPr bwMode="auto">
          <a:xfrm>
            <a:off x="9408350" y="2498271"/>
            <a:ext cx="2604511" cy="16714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No photo description available."/>
          <p:cNvPicPr>
            <a:picLocks noChangeAspect="1" noChangeArrowheads="1"/>
          </p:cNvPicPr>
          <p:nvPr/>
        </p:nvPicPr>
        <p:blipFill rotWithShape="1">
          <a:blip r:embed="rId4">
            <a:extLst>
              <a:ext uri="{28A0092B-C50C-407E-A947-70E740481C1C}">
                <a14:useLocalDpi xmlns:a14="http://schemas.microsoft.com/office/drawing/2010/main" val="0"/>
              </a:ext>
            </a:extLst>
          </a:blip>
          <a:srcRect l="7975" t="22930" r="6419"/>
          <a:stretch/>
        </p:blipFill>
        <p:spPr bwMode="auto">
          <a:xfrm>
            <a:off x="9377267" y="4300398"/>
            <a:ext cx="2635594" cy="1583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785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149" y="1123836"/>
            <a:ext cx="3085504" cy="4601183"/>
          </a:xfrm>
        </p:spPr>
        <p:txBody>
          <a:bodyPr/>
          <a:lstStyle/>
          <a:p>
            <a:r>
              <a:rPr lang="en-GB" dirty="0" smtClean="0"/>
              <a:t>Cluster Connect </a:t>
            </a:r>
            <a:br>
              <a:rPr lang="en-GB" dirty="0" smtClean="0"/>
            </a:br>
            <a:r>
              <a:rPr lang="en-GB" dirty="0" smtClean="0"/>
              <a:t/>
            </a:r>
            <a:br>
              <a:rPr lang="en-GB" dirty="0" smtClean="0"/>
            </a:br>
            <a:r>
              <a:rPr lang="en-GB" dirty="0" smtClean="0"/>
              <a:t>The Purpose </a:t>
            </a:r>
            <a:r>
              <a:rPr lang="en-GB" dirty="0"/>
              <a:t>/ Aims </a:t>
            </a:r>
            <a:r>
              <a:rPr lang="en-GB" dirty="0" smtClean="0"/>
              <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3" name="Content Placeholder 2"/>
          <p:cNvSpPr>
            <a:spLocks noGrp="1"/>
          </p:cNvSpPr>
          <p:nvPr>
            <p:ph idx="1"/>
          </p:nvPr>
        </p:nvSpPr>
        <p:spPr>
          <a:xfrm>
            <a:off x="3476625" y="864107"/>
            <a:ext cx="8372475" cy="5689093"/>
          </a:xfrm>
        </p:spPr>
        <p:txBody>
          <a:bodyPr>
            <a:normAutofit fontScale="40000" lnSpcReduction="20000"/>
          </a:bodyPr>
          <a:lstStyle/>
          <a:p>
            <a:pPr marL="0" indent="0">
              <a:buNone/>
            </a:pPr>
            <a:r>
              <a:rPr lang="en-GB" sz="3500" dirty="0" smtClean="0">
                <a:latin typeface="Calibri" panose="020F0502020204030204" pitchFamily="34" charset="0"/>
                <a:cs typeface="Calibri" panose="020F0502020204030204" pitchFamily="34" charset="0"/>
              </a:rPr>
              <a:t>Based on the success of the pilot project in Dudley Central it was our aim to start to roll out the ethos, values and principles into other areas </a:t>
            </a:r>
          </a:p>
          <a:p>
            <a:pPr marL="0" indent="0">
              <a:buNone/>
            </a:pPr>
            <a:r>
              <a:rPr lang="en-GB" sz="3500" dirty="0" smtClean="0">
                <a:latin typeface="Calibri" panose="020F0502020204030204" pitchFamily="34" charset="0"/>
                <a:cs typeface="Calibri" panose="020F0502020204030204" pitchFamily="34" charset="0"/>
              </a:rPr>
              <a:t>Our aims between January and March were to</a:t>
            </a:r>
          </a:p>
          <a:p>
            <a:pPr lvl="0"/>
            <a:r>
              <a:rPr lang="en-GB" sz="3500" dirty="0">
                <a:latin typeface="Calibri" panose="020F0502020204030204" pitchFamily="34" charset="0"/>
                <a:cs typeface="Calibri" panose="020F0502020204030204" pitchFamily="34" charset="0"/>
              </a:rPr>
              <a:t>Establish understanding of the cluster connect approach in each </a:t>
            </a:r>
            <a:r>
              <a:rPr lang="en-GB" sz="3500" dirty="0" smtClean="0">
                <a:latin typeface="Calibri" panose="020F0502020204030204" pitchFamily="34" charset="0"/>
                <a:cs typeface="Calibri" panose="020F0502020204030204" pitchFamily="34" charset="0"/>
              </a:rPr>
              <a:t>area. </a:t>
            </a:r>
            <a:r>
              <a:rPr lang="en-GB" sz="3500" dirty="0">
                <a:latin typeface="Calibri" panose="020F0502020204030204" pitchFamily="34" charset="0"/>
                <a:cs typeface="Calibri" panose="020F0502020204030204" pitchFamily="34" charset="0"/>
              </a:rPr>
              <a:t> </a:t>
            </a:r>
          </a:p>
          <a:p>
            <a:r>
              <a:rPr lang="en-GB" sz="3500" dirty="0" smtClean="0">
                <a:latin typeface="Calibri" panose="020F0502020204030204" pitchFamily="34" charset="0"/>
                <a:cs typeface="Calibri" panose="020F0502020204030204" pitchFamily="34" charset="0"/>
              </a:rPr>
              <a:t>Identify VCF </a:t>
            </a:r>
            <a:r>
              <a:rPr lang="en-GB" sz="3500" dirty="0">
                <a:latin typeface="Calibri" panose="020F0502020204030204" pitchFamily="34" charset="0"/>
                <a:cs typeface="Calibri" panose="020F0502020204030204" pitchFamily="34" charset="0"/>
              </a:rPr>
              <a:t>facilitator in each area who ‘gets it’, is committed and happy to </a:t>
            </a:r>
            <a:r>
              <a:rPr lang="en-GB" sz="3500" dirty="0" smtClean="0">
                <a:latin typeface="Calibri" panose="020F0502020204030204" pitchFamily="34" charset="0"/>
                <a:cs typeface="Calibri" panose="020F0502020204030204" pitchFamily="34" charset="0"/>
              </a:rPr>
              <a:t>lead </a:t>
            </a:r>
            <a:r>
              <a:rPr lang="en-GB" sz="3500" dirty="0">
                <a:latin typeface="Calibri" panose="020F0502020204030204" pitchFamily="34" charset="0"/>
                <a:cs typeface="Calibri" panose="020F0502020204030204" pitchFamily="34" charset="0"/>
              </a:rPr>
              <a:t>on this for their cluster moving forward.</a:t>
            </a:r>
          </a:p>
          <a:p>
            <a:pPr lvl="0"/>
            <a:r>
              <a:rPr lang="en-GB" sz="3500" dirty="0" smtClean="0">
                <a:latin typeface="Calibri" panose="020F0502020204030204" pitchFamily="34" charset="0"/>
                <a:cs typeface="Calibri" panose="020F0502020204030204" pitchFamily="34" charset="0"/>
              </a:rPr>
              <a:t>Identify elected </a:t>
            </a:r>
            <a:r>
              <a:rPr lang="en-GB" sz="3500" dirty="0">
                <a:latin typeface="Calibri" panose="020F0502020204030204" pitchFamily="34" charset="0"/>
                <a:cs typeface="Calibri" panose="020F0502020204030204" pitchFamily="34" charset="0"/>
              </a:rPr>
              <a:t>members who would be actively involved and could support in each area</a:t>
            </a:r>
          </a:p>
          <a:p>
            <a:pPr lvl="0"/>
            <a:r>
              <a:rPr lang="en-GB" sz="3500" dirty="0" smtClean="0">
                <a:latin typeface="Calibri" panose="020F0502020204030204" pitchFamily="34" charset="0"/>
                <a:cs typeface="Calibri" panose="020F0502020204030204" pitchFamily="34" charset="0"/>
              </a:rPr>
              <a:t>Identify </a:t>
            </a:r>
            <a:r>
              <a:rPr lang="en-GB" sz="3500" dirty="0">
                <a:latin typeface="Calibri" panose="020F0502020204030204" pitchFamily="34" charset="0"/>
                <a:cs typeface="Calibri" panose="020F0502020204030204" pitchFamily="34" charset="0"/>
              </a:rPr>
              <a:t>Council Officers whose involvement is essential in each area </a:t>
            </a:r>
            <a:endParaRPr lang="en-GB" sz="3500" dirty="0" smtClean="0">
              <a:latin typeface="Calibri" panose="020F0502020204030204" pitchFamily="34" charset="0"/>
              <a:cs typeface="Calibri" panose="020F0502020204030204" pitchFamily="34" charset="0"/>
            </a:endParaRPr>
          </a:p>
          <a:p>
            <a:pPr lvl="0"/>
            <a:r>
              <a:rPr lang="en-GB" sz="3500" dirty="0" smtClean="0">
                <a:latin typeface="Calibri" panose="020F0502020204030204" pitchFamily="34" charset="0"/>
                <a:cs typeface="Calibri" panose="020F0502020204030204" pitchFamily="34" charset="0"/>
              </a:rPr>
              <a:t>What are </a:t>
            </a:r>
            <a:r>
              <a:rPr lang="en-GB" sz="3500" dirty="0">
                <a:latin typeface="Calibri" panose="020F0502020204030204" pitchFamily="34" charset="0"/>
                <a:cs typeface="Calibri" panose="020F0502020204030204" pitchFamily="34" charset="0"/>
              </a:rPr>
              <a:t>the current structure(s) informal or formal that enables local agencies and organisations to come together to work collaboratively to support children, young people and their families. What organisations, groups and agencies are involved. What are their aims and objectives? What has been achieved to date that we can build on?</a:t>
            </a:r>
          </a:p>
          <a:p>
            <a:pPr lvl="0"/>
            <a:r>
              <a:rPr lang="en-GB" sz="3500" dirty="0">
                <a:latin typeface="Calibri" panose="020F0502020204030204" pitchFamily="34" charset="0"/>
                <a:cs typeface="Calibri" panose="020F0502020204030204" pitchFamily="34" charset="0"/>
              </a:rPr>
              <a:t>What organisations or groups are currently delivering a joint up </a:t>
            </a:r>
            <a:r>
              <a:rPr lang="en-GB" sz="3500" dirty="0" smtClean="0">
                <a:latin typeface="Calibri" panose="020F0502020204030204" pitchFamily="34" charset="0"/>
                <a:cs typeface="Calibri" panose="020F0502020204030204" pitchFamily="34" charset="0"/>
              </a:rPr>
              <a:t>approach that could be involved</a:t>
            </a:r>
            <a:endParaRPr lang="en-GB" sz="3500" dirty="0">
              <a:latin typeface="Calibri" panose="020F0502020204030204" pitchFamily="34" charset="0"/>
              <a:cs typeface="Calibri" panose="020F0502020204030204" pitchFamily="34" charset="0"/>
            </a:endParaRPr>
          </a:p>
          <a:p>
            <a:pPr lvl="0"/>
            <a:r>
              <a:rPr lang="en-GB" sz="3500" dirty="0">
                <a:latin typeface="Calibri" panose="020F0502020204030204" pitchFamily="34" charset="0"/>
                <a:cs typeface="Calibri" panose="020F0502020204030204" pitchFamily="34" charset="0"/>
              </a:rPr>
              <a:t>What relationships, links and partnerships do organisations and groups currently have with statutory partners?</a:t>
            </a:r>
          </a:p>
          <a:p>
            <a:pPr lvl="0"/>
            <a:r>
              <a:rPr lang="en-GB" sz="3500" dirty="0" smtClean="0">
                <a:latin typeface="Calibri" panose="020F0502020204030204" pitchFamily="34" charset="0"/>
                <a:cs typeface="Calibri" panose="020F0502020204030204" pitchFamily="34" charset="0"/>
              </a:rPr>
              <a:t>What </a:t>
            </a:r>
            <a:r>
              <a:rPr lang="en-GB" sz="3500" dirty="0">
                <a:latin typeface="Calibri" panose="020F0502020204030204" pitchFamily="34" charset="0"/>
                <a:cs typeface="Calibri" panose="020F0502020204030204" pitchFamily="34" charset="0"/>
              </a:rPr>
              <a:t>strong resident / community infrastructures are in place that ensure residents voices are heard in this work (for example </a:t>
            </a:r>
            <a:r>
              <a:rPr lang="en-GB" sz="3500" dirty="0" err="1">
                <a:latin typeface="Calibri" panose="020F0502020204030204" pitchFamily="34" charset="0"/>
                <a:cs typeface="Calibri" panose="020F0502020204030204" pitchFamily="34" charset="0"/>
              </a:rPr>
              <a:t>Gornal</a:t>
            </a:r>
            <a:r>
              <a:rPr lang="en-GB" sz="3500" dirty="0">
                <a:latin typeface="Calibri" panose="020F0502020204030204" pitchFamily="34" charset="0"/>
                <a:cs typeface="Calibri" panose="020F0502020204030204" pitchFamily="34" charset="0"/>
              </a:rPr>
              <a:t> has a really active Tenants and Residents)</a:t>
            </a:r>
          </a:p>
          <a:p>
            <a:pPr lvl="0"/>
            <a:r>
              <a:rPr lang="en-GB" sz="3500" dirty="0">
                <a:latin typeface="Calibri" panose="020F0502020204030204" pitchFamily="34" charset="0"/>
                <a:cs typeface="Calibri" panose="020F0502020204030204" pitchFamily="34" charset="0"/>
              </a:rPr>
              <a:t>What the Data is telling us for each area.</a:t>
            </a:r>
          </a:p>
          <a:p>
            <a:pPr lvl="0"/>
            <a:r>
              <a:rPr lang="en-GB" sz="3500" dirty="0">
                <a:latin typeface="Calibri" panose="020F0502020204030204" pitchFamily="34" charset="0"/>
                <a:cs typeface="Calibri" panose="020F0502020204030204" pitchFamily="34" charset="0"/>
              </a:rPr>
              <a:t>What are the priorities or issues emerging in each area both from the data and anecdotally on the ground</a:t>
            </a:r>
            <a:r>
              <a:rPr lang="en-GB" sz="3500" dirty="0" smtClean="0">
                <a:latin typeface="Calibri" panose="020F0502020204030204" pitchFamily="34" charset="0"/>
                <a:cs typeface="Calibri" panose="020F0502020204030204" pitchFamily="34" charset="0"/>
              </a:rPr>
              <a:t>.</a:t>
            </a:r>
          </a:p>
          <a:p>
            <a:r>
              <a:rPr lang="en-GB" sz="3500" dirty="0">
                <a:latin typeface="Calibri" panose="020F0502020204030204" pitchFamily="34" charset="0"/>
                <a:cs typeface="Calibri" panose="020F0502020204030204" pitchFamily="34" charset="0"/>
              </a:rPr>
              <a:t>Gather examples of strengths, successes and good collaborative working in each area that will be key to connect into this work (so for example the pom-poms for loneliness work in Coseley)</a:t>
            </a:r>
          </a:p>
          <a:p>
            <a:endParaRPr lang="en-GB" sz="1900" dirty="0"/>
          </a:p>
          <a:p>
            <a:endParaRPr lang="en-GB" dirty="0"/>
          </a:p>
        </p:txBody>
      </p:sp>
      <p:pic>
        <p:nvPicPr>
          <p:cNvPr id="4" name="Picture 3"/>
          <p:cNvPicPr/>
          <p:nvPr/>
        </p:nvPicPr>
        <p:blipFill>
          <a:blip r:embed="rId2"/>
          <a:stretch>
            <a:fillRect/>
          </a:stretch>
        </p:blipFill>
        <p:spPr>
          <a:xfrm>
            <a:off x="175282" y="3637167"/>
            <a:ext cx="3085504" cy="2087852"/>
          </a:xfrm>
          <a:prstGeom prst="rect">
            <a:avLst/>
          </a:prstGeom>
        </p:spPr>
      </p:pic>
    </p:spTree>
    <p:extLst>
      <p:ext uri="{BB962C8B-B14F-4D97-AF65-F5344CB8AC3E}">
        <p14:creationId xmlns:p14="http://schemas.microsoft.com/office/powerpoint/2010/main" val="10432132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843281"/>
            <a:ext cx="2947482" cy="4780140"/>
          </a:xfrm>
        </p:spPr>
        <p:txBody>
          <a:bodyPr/>
          <a:lstStyle/>
          <a:p>
            <a:r>
              <a:rPr lang="en-GB" dirty="0" smtClean="0"/>
              <a:t>Do other areas want Cluster Connect?</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smtClean="0"/>
              <a:t> </a:t>
            </a:r>
            <a:endParaRPr lang="en-GB" dirty="0"/>
          </a:p>
        </p:txBody>
      </p:sp>
      <p:sp>
        <p:nvSpPr>
          <p:cNvPr id="3" name="Content Placeholder 2"/>
          <p:cNvSpPr>
            <a:spLocks noGrp="1"/>
          </p:cNvSpPr>
          <p:nvPr>
            <p:ph idx="1"/>
          </p:nvPr>
        </p:nvSpPr>
        <p:spPr>
          <a:xfrm>
            <a:off x="3597833" y="1097788"/>
            <a:ext cx="8116647" cy="5120640"/>
          </a:xfrm>
        </p:spPr>
        <p:txBody>
          <a:bodyPr>
            <a:normAutofit fontScale="85000" lnSpcReduction="10000"/>
          </a:bodyPr>
          <a:lstStyle/>
          <a:p>
            <a:pPr marL="0" lvl="0" indent="0">
              <a:buNone/>
            </a:pPr>
            <a:r>
              <a:rPr lang="en-GB" sz="2400" b="1" dirty="0">
                <a:latin typeface="Calibri" panose="020F0502020204030204" pitchFamily="34" charset="0"/>
                <a:cs typeface="Calibri" panose="020F0502020204030204" pitchFamily="34" charset="0"/>
              </a:rPr>
              <a:t>Establish understanding of the cluster connect approach in each area, what are people’s views to this approach in their area, how do they think it would work or what may need to change for them.  </a:t>
            </a:r>
            <a:endParaRPr lang="en-GB" sz="2400" b="1" dirty="0" smtClean="0">
              <a:latin typeface="Calibri" panose="020F0502020204030204" pitchFamily="34" charset="0"/>
              <a:cs typeface="Calibri" panose="020F0502020204030204" pitchFamily="34" charset="0"/>
            </a:endParaRPr>
          </a:p>
          <a:p>
            <a:pPr lvl="0"/>
            <a:r>
              <a:rPr lang="en-GB" sz="2400" dirty="0" smtClean="0">
                <a:latin typeface="Calibri" panose="020F0502020204030204" pitchFamily="34" charset="0"/>
                <a:cs typeface="Calibri" panose="020F0502020204030204" pitchFamily="34" charset="0"/>
              </a:rPr>
              <a:t>The response has been overwhelmingly positive from all sectors in all areas!</a:t>
            </a:r>
          </a:p>
          <a:p>
            <a:pPr lvl="0"/>
            <a:r>
              <a:rPr lang="en-GB" sz="2400" dirty="0" smtClean="0">
                <a:latin typeface="Calibri" panose="020F0502020204030204" pitchFamily="34" charset="0"/>
                <a:cs typeface="Calibri" panose="020F0502020204030204" pitchFamily="34" charset="0"/>
              </a:rPr>
              <a:t>There is an excitement around what we have achieved and the potential for their area</a:t>
            </a:r>
          </a:p>
          <a:p>
            <a:pPr lvl="0"/>
            <a:r>
              <a:rPr lang="en-GB" sz="2400" dirty="0" smtClean="0">
                <a:latin typeface="Calibri" panose="020F0502020204030204" pitchFamily="34" charset="0"/>
                <a:cs typeface="Calibri" panose="020F0502020204030204" pitchFamily="34" charset="0"/>
              </a:rPr>
              <a:t>People in other cluster areas are asking members of the Dudley Central when it will happen in their area and how can they get involved</a:t>
            </a:r>
          </a:p>
          <a:p>
            <a:pPr lvl="0"/>
            <a:r>
              <a:rPr lang="en-GB" sz="2400" dirty="0" smtClean="0">
                <a:latin typeface="Calibri" panose="020F0502020204030204" pitchFamily="34" charset="0"/>
                <a:cs typeface="Calibri" panose="020F0502020204030204" pitchFamily="34" charset="0"/>
              </a:rPr>
              <a:t>Dudley North is a complex area and may have a different approach, but that’s the beauty of cluster connect, its about what’s right for that area! </a:t>
            </a:r>
            <a:endParaRPr lang="en-GB" sz="2400" dirty="0">
              <a:latin typeface="Calibri" panose="020F0502020204030204" pitchFamily="34" charset="0"/>
              <a:cs typeface="Calibri" panose="020F0502020204030204" pitchFamily="34" charset="0"/>
            </a:endParaRPr>
          </a:p>
          <a:p>
            <a:pPr marL="0" indent="0">
              <a:buNone/>
            </a:pPr>
            <a:r>
              <a:rPr lang="en-GB" sz="2400" b="1" i="1" dirty="0">
                <a:solidFill>
                  <a:srgbClr val="00B0F0"/>
                </a:solidFill>
              </a:rPr>
              <a:t>We are supported with extra help by other volunteers from the same community where we are working. They share their point of view with us and help us to understand the real needs that we have to focus on. It is good to see people participating to improve their community.</a:t>
            </a:r>
          </a:p>
          <a:p>
            <a:pPr marL="0" indent="0">
              <a:buNone/>
            </a:pPr>
            <a:r>
              <a:rPr lang="en-GB" sz="2400" b="1" i="1" dirty="0"/>
              <a:t>Angela Edwards, High Oak Youth and Community Group</a:t>
            </a:r>
            <a:endParaRPr lang="en-GB" sz="2400" dirty="0"/>
          </a:p>
          <a:p>
            <a:endParaRPr lang="en-GB" sz="2400" dirty="0"/>
          </a:p>
          <a:p>
            <a:endParaRPr lang="en-GB" dirty="0"/>
          </a:p>
        </p:txBody>
      </p:sp>
      <p:pic>
        <p:nvPicPr>
          <p:cNvPr id="5" name="Picture 4"/>
          <p:cNvPicPr>
            <a:picLocks noChangeAspect="1"/>
          </p:cNvPicPr>
          <p:nvPr/>
        </p:nvPicPr>
        <p:blipFill rotWithShape="1">
          <a:blip r:embed="rId2"/>
          <a:srcRect l="16186" r="4667"/>
          <a:stretch/>
        </p:blipFill>
        <p:spPr>
          <a:xfrm>
            <a:off x="54203" y="3566668"/>
            <a:ext cx="3344914" cy="2201862"/>
          </a:xfrm>
          <a:prstGeom prst="rect">
            <a:avLst/>
          </a:prstGeom>
        </p:spPr>
      </p:pic>
    </p:spTree>
    <p:extLst>
      <p:ext uri="{BB962C8B-B14F-4D97-AF65-F5344CB8AC3E}">
        <p14:creationId xmlns:p14="http://schemas.microsoft.com/office/powerpoint/2010/main" val="2394576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Facilitators?</a:t>
            </a:r>
            <a:br>
              <a:rPr lang="en-GB" dirty="0" smtClean="0"/>
            </a:br>
            <a:r>
              <a:rPr lang="en-GB" dirty="0"/>
              <a:t/>
            </a:r>
            <a:br>
              <a:rPr lang="en-GB" dirty="0"/>
            </a:br>
            <a:r>
              <a:rPr lang="en-GB" dirty="0" smtClean="0"/>
              <a:t>What's their role?</a:t>
            </a:r>
            <a:br>
              <a:rPr lang="en-GB" dirty="0" smtClean="0"/>
            </a:br>
            <a:r>
              <a:rPr lang="en-GB" dirty="0"/>
              <a:t/>
            </a:r>
            <a:br>
              <a:rPr lang="en-GB" dirty="0"/>
            </a:br>
            <a:endParaRPr lang="en-GB" dirty="0"/>
          </a:p>
        </p:txBody>
      </p:sp>
      <p:sp>
        <p:nvSpPr>
          <p:cNvPr id="3" name="Content Placeholder 2"/>
          <p:cNvSpPr>
            <a:spLocks noGrp="1"/>
          </p:cNvSpPr>
          <p:nvPr>
            <p:ph idx="1"/>
          </p:nvPr>
        </p:nvSpPr>
        <p:spPr>
          <a:xfrm>
            <a:off x="3474720" y="548640"/>
            <a:ext cx="8361680" cy="5598668"/>
          </a:xfrm>
        </p:spPr>
        <p:txBody>
          <a:bodyPr>
            <a:normAutofit lnSpcReduction="10000"/>
          </a:bodyPr>
          <a:lstStyle/>
          <a:p>
            <a:pPr marL="0" indent="0">
              <a:buNone/>
            </a:pPr>
            <a:r>
              <a:rPr lang="en-GB" sz="2400" b="1" dirty="0" smtClean="0">
                <a:latin typeface="Calibri" panose="020F0502020204030204" pitchFamily="34" charset="0"/>
                <a:cs typeface="Calibri" panose="020F0502020204030204" pitchFamily="34" charset="0"/>
              </a:rPr>
              <a:t>Identify </a:t>
            </a:r>
            <a:r>
              <a:rPr lang="en-GB" sz="2400" b="1" dirty="0">
                <a:latin typeface="Calibri" panose="020F0502020204030204" pitchFamily="34" charset="0"/>
                <a:cs typeface="Calibri" panose="020F0502020204030204" pitchFamily="34" charset="0"/>
              </a:rPr>
              <a:t>VCF facilitator in each area who ‘gets it’, is committed and happy to be supported by us but lead on this for their cluster moving forward</a:t>
            </a:r>
            <a:r>
              <a:rPr lang="en-GB" sz="2400" b="1" dirty="0" smtClean="0">
                <a:latin typeface="Calibri" panose="020F0502020204030204" pitchFamily="34" charset="0"/>
                <a:cs typeface="Calibri" panose="020F0502020204030204" pitchFamily="34" charset="0"/>
              </a:rPr>
              <a:t>.</a:t>
            </a:r>
            <a:endParaRPr lang="en-GB" sz="2400" dirty="0">
              <a:latin typeface="Calibri" panose="020F0502020204030204" pitchFamily="34" charset="0"/>
              <a:cs typeface="Calibri" panose="020F0502020204030204" pitchFamily="34" charset="0"/>
            </a:endParaRPr>
          </a:p>
          <a:p>
            <a:r>
              <a:rPr lang="en-GB" sz="2400" dirty="0" smtClean="0"/>
              <a:t>It was always felt that the chair / facilitation role should sit outside of the LA and a Voluntary Sector organisation should lead on this</a:t>
            </a:r>
          </a:p>
          <a:p>
            <a:r>
              <a:rPr lang="en-GB" sz="2400" dirty="0" smtClean="0"/>
              <a:t>Someone who is passionate and connected with the area</a:t>
            </a:r>
          </a:p>
          <a:p>
            <a:r>
              <a:rPr lang="en-GB" sz="2400" dirty="0" smtClean="0"/>
              <a:t>Someone who has really good relationship with all sectors and the community</a:t>
            </a:r>
          </a:p>
          <a:p>
            <a:r>
              <a:rPr lang="en-GB" sz="2400" dirty="0" smtClean="0"/>
              <a:t>Someone who collaborates naturally and facilitates. A passionate relationship builder with the skills </a:t>
            </a:r>
            <a:r>
              <a:rPr lang="en-GB" sz="2400" dirty="0"/>
              <a:t>and values needed </a:t>
            </a:r>
          </a:p>
          <a:p>
            <a:r>
              <a:rPr lang="en-GB" sz="2400" dirty="0" smtClean="0"/>
              <a:t>Brierley Hill – Lauren from Top Church Training </a:t>
            </a:r>
          </a:p>
          <a:p>
            <a:r>
              <a:rPr lang="en-GB" sz="2400" dirty="0" smtClean="0"/>
              <a:t>Halesowen – Vicky from the Bid </a:t>
            </a:r>
          </a:p>
        </p:txBody>
      </p:sp>
      <p:pic>
        <p:nvPicPr>
          <p:cNvPr id="4" name="Picture 3"/>
          <p:cNvPicPr>
            <a:picLocks noChangeAspect="1"/>
          </p:cNvPicPr>
          <p:nvPr/>
        </p:nvPicPr>
        <p:blipFill rotWithShape="1">
          <a:blip r:embed="rId2"/>
          <a:srcRect l="50658" t="46039" r="26027" b="36884"/>
          <a:stretch/>
        </p:blipFill>
        <p:spPr>
          <a:xfrm>
            <a:off x="293147" y="4133850"/>
            <a:ext cx="2867025" cy="1190626"/>
          </a:xfrm>
          <a:prstGeom prst="rect">
            <a:avLst/>
          </a:prstGeom>
        </p:spPr>
      </p:pic>
    </p:spTree>
    <p:extLst>
      <p:ext uri="{BB962C8B-B14F-4D97-AF65-F5344CB8AC3E}">
        <p14:creationId xmlns:p14="http://schemas.microsoft.com/office/powerpoint/2010/main" val="129877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337085"/>
            <a:ext cx="2947482" cy="4601183"/>
          </a:xfrm>
        </p:spPr>
        <p:txBody>
          <a:bodyPr/>
          <a:lstStyle/>
          <a:p>
            <a:r>
              <a:rPr lang="en-GB" dirty="0"/>
              <a:t>E</a:t>
            </a:r>
            <a:r>
              <a:rPr lang="en-GB" dirty="0" smtClean="0"/>
              <a:t>lected member involvement…</a:t>
            </a:r>
            <a:br>
              <a:rPr lang="en-GB" dirty="0" smtClean="0"/>
            </a:br>
            <a:r>
              <a:rPr lang="en-GB" dirty="0"/>
              <a:t/>
            </a:r>
            <a:br>
              <a:rPr lang="en-GB" dirty="0"/>
            </a:br>
            <a:r>
              <a:rPr lang="en-GB" dirty="0" smtClean="0"/>
              <a:t/>
            </a:r>
            <a:br>
              <a:rPr lang="en-GB" dirty="0" smtClean="0"/>
            </a:br>
            <a:endParaRPr lang="en-GB" dirty="0"/>
          </a:p>
        </p:txBody>
      </p:sp>
      <p:sp>
        <p:nvSpPr>
          <p:cNvPr id="3" name="Content Placeholder 2"/>
          <p:cNvSpPr>
            <a:spLocks noGrp="1"/>
          </p:cNvSpPr>
          <p:nvPr>
            <p:ph idx="1"/>
          </p:nvPr>
        </p:nvSpPr>
        <p:spPr>
          <a:xfrm>
            <a:off x="3869268" y="864107"/>
            <a:ext cx="7884582" cy="5698617"/>
          </a:xfrm>
        </p:spPr>
        <p:txBody>
          <a:bodyPr>
            <a:normAutofit fontScale="62500" lnSpcReduction="20000"/>
          </a:bodyPr>
          <a:lstStyle/>
          <a:p>
            <a:endParaRPr lang="en-GB" dirty="0" smtClean="0"/>
          </a:p>
          <a:p>
            <a:endParaRPr lang="en-GB" dirty="0" smtClean="0"/>
          </a:p>
          <a:p>
            <a:pPr marL="0" lvl="0" indent="0">
              <a:buNone/>
            </a:pPr>
            <a:r>
              <a:rPr lang="en-GB" sz="2400" b="1" dirty="0">
                <a:latin typeface="Calibri" panose="020F0502020204030204" pitchFamily="34" charset="0"/>
                <a:cs typeface="Calibri" panose="020F0502020204030204" pitchFamily="34" charset="0"/>
              </a:rPr>
              <a:t>Identify elected members </a:t>
            </a:r>
            <a:r>
              <a:rPr lang="en-GB" sz="2400" b="1" dirty="0" smtClean="0">
                <a:latin typeface="Calibri" panose="020F0502020204030204" pitchFamily="34" charset="0"/>
                <a:cs typeface="Calibri" panose="020F0502020204030204" pitchFamily="34" charset="0"/>
              </a:rPr>
              <a:t>/ council officers who </a:t>
            </a:r>
            <a:r>
              <a:rPr lang="en-GB" sz="2400" b="1" dirty="0">
                <a:latin typeface="Calibri" panose="020F0502020204030204" pitchFamily="34" charset="0"/>
                <a:cs typeface="Calibri" panose="020F0502020204030204" pitchFamily="34" charset="0"/>
              </a:rPr>
              <a:t>would be actively involved and could support in each area</a:t>
            </a:r>
          </a:p>
          <a:p>
            <a:pPr marL="0" indent="0">
              <a:buNone/>
            </a:pPr>
            <a:r>
              <a:rPr lang="en-GB" sz="2400" dirty="0" smtClean="0"/>
              <a:t>Elected member have been involved in conversations in every area so far we have had conversations and involvement with </a:t>
            </a:r>
          </a:p>
          <a:p>
            <a:r>
              <a:rPr lang="en-GB" sz="2500" dirty="0" smtClean="0"/>
              <a:t>Cllr Nicholas Barlow</a:t>
            </a:r>
          </a:p>
          <a:p>
            <a:r>
              <a:rPr lang="en-GB" sz="2500" dirty="0" smtClean="0"/>
              <a:t>Cllr Anne Millward</a:t>
            </a:r>
          </a:p>
          <a:p>
            <a:r>
              <a:rPr lang="en-GB" sz="2500" dirty="0" smtClean="0"/>
              <a:t>Cllr Laura Taylor</a:t>
            </a:r>
          </a:p>
          <a:p>
            <a:r>
              <a:rPr lang="en-GB" sz="2500" dirty="0"/>
              <a:t>Cllr Joe Roberts</a:t>
            </a:r>
            <a:endParaRPr lang="en-GB" sz="2500" dirty="0" smtClean="0"/>
          </a:p>
          <a:p>
            <a:r>
              <a:rPr lang="en-GB" sz="2500" dirty="0"/>
              <a:t>Cllr Simon </a:t>
            </a:r>
            <a:r>
              <a:rPr lang="en-GB" sz="2500" dirty="0" smtClean="0"/>
              <a:t>Phipps</a:t>
            </a:r>
          </a:p>
          <a:p>
            <a:r>
              <a:rPr lang="en-GB" sz="2500" dirty="0" smtClean="0"/>
              <a:t>Cllr Adam Aston</a:t>
            </a:r>
          </a:p>
          <a:p>
            <a:r>
              <a:rPr lang="en-GB" sz="2500" dirty="0" smtClean="0"/>
              <a:t>Cllr Sue Rydney</a:t>
            </a:r>
          </a:p>
          <a:p>
            <a:r>
              <a:rPr lang="en-GB" sz="2500" dirty="0" smtClean="0"/>
              <a:t>Cllr Kieran Casey</a:t>
            </a:r>
          </a:p>
          <a:p>
            <a:r>
              <a:rPr lang="en-GB" sz="2500" dirty="0"/>
              <a:t>Cllr. Serena </a:t>
            </a:r>
            <a:r>
              <a:rPr lang="en-GB" sz="2500" dirty="0" smtClean="0"/>
              <a:t>Craigie</a:t>
            </a:r>
          </a:p>
          <a:p>
            <a:r>
              <a:rPr lang="en-GB" sz="2500" dirty="0"/>
              <a:t>Cllr. Ridha </a:t>
            </a:r>
            <a:r>
              <a:rPr lang="en-GB" sz="2500" dirty="0" smtClean="0"/>
              <a:t>Ahmed</a:t>
            </a:r>
          </a:p>
          <a:p>
            <a:pPr marL="0" indent="0">
              <a:buNone/>
            </a:pPr>
            <a:r>
              <a:rPr lang="en-GB" sz="2400" b="1" i="1" dirty="0">
                <a:solidFill>
                  <a:srgbClr val="00B0F0"/>
                </a:solidFill>
              </a:rPr>
              <a:t>Cluster Connect has been a fantastic forum to find out about all the amazing work that all our organisations in Central Dudley are doing to support the community </a:t>
            </a:r>
          </a:p>
          <a:p>
            <a:pPr marL="0" indent="0">
              <a:buNone/>
            </a:pPr>
            <a:r>
              <a:rPr lang="en-GB" sz="2400" b="1" i="1" dirty="0"/>
              <a:t>Cllr Cathy Bayton</a:t>
            </a:r>
            <a:endParaRPr lang="en-GB" sz="2400" dirty="0"/>
          </a:p>
          <a:p>
            <a:endParaRPr lang="en-GB" sz="2400" dirty="0"/>
          </a:p>
          <a:p>
            <a:endParaRPr lang="en-GB" sz="2400" dirty="0"/>
          </a:p>
          <a:p>
            <a:endParaRPr lang="en-GB" dirty="0"/>
          </a:p>
        </p:txBody>
      </p:sp>
      <p:pic>
        <p:nvPicPr>
          <p:cNvPr id="5" name="Picture 2" descr="May be an image of one or more people and people standing"/>
          <p:cNvPicPr>
            <a:picLocks noChangeAspect="1" noChangeArrowheads="1"/>
          </p:cNvPicPr>
          <p:nvPr/>
        </p:nvPicPr>
        <p:blipFill rotWithShape="1">
          <a:blip r:embed="rId2">
            <a:extLst>
              <a:ext uri="{28A0092B-C50C-407E-A947-70E740481C1C}">
                <a14:useLocalDpi xmlns:a14="http://schemas.microsoft.com/office/drawing/2010/main" val="0"/>
              </a:ext>
            </a:extLst>
          </a:blip>
          <a:srcRect t="16503" b="13219"/>
          <a:stretch/>
        </p:blipFill>
        <p:spPr bwMode="auto">
          <a:xfrm>
            <a:off x="111101" y="2957068"/>
            <a:ext cx="3231118" cy="3027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214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Current Networks …</a:t>
            </a:r>
            <a:br>
              <a:rPr lang="en-GB" dirty="0" smtClean="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dirty="0"/>
              <a:t/>
            </a:r>
            <a:br>
              <a:rPr lang="en-GB" dirty="0"/>
            </a:br>
            <a:endParaRPr lang="en-GB" dirty="0"/>
          </a:p>
        </p:txBody>
      </p:sp>
      <p:sp>
        <p:nvSpPr>
          <p:cNvPr id="4" name="Content Placeholder 2"/>
          <p:cNvSpPr txBox="1">
            <a:spLocks/>
          </p:cNvSpPr>
          <p:nvPr/>
        </p:nvSpPr>
        <p:spPr>
          <a:xfrm>
            <a:off x="3535680" y="244348"/>
            <a:ext cx="7760970" cy="5120640"/>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GB" sz="2400" dirty="0">
                <a:latin typeface="Calibri" panose="020F0502020204030204" pitchFamily="34" charset="0"/>
                <a:cs typeface="Calibri" panose="020F0502020204030204" pitchFamily="34" charset="0"/>
              </a:rPr>
              <a:t>What are the current structure(s) informal or formal that enables local agencies and organisations to come together to work </a:t>
            </a:r>
            <a:r>
              <a:rPr lang="en-GB" sz="2400" dirty="0" smtClean="0">
                <a:latin typeface="Calibri" panose="020F0502020204030204" pitchFamily="34" charset="0"/>
                <a:cs typeface="Calibri" panose="020F0502020204030204" pitchFamily="34" charset="0"/>
              </a:rPr>
              <a:t>collaboratively.</a:t>
            </a:r>
          </a:p>
          <a:p>
            <a:r>
              <a:rPr lang="en-GB" sz="2400" dirty="0" smtClean="0"/>
              <a:t>Residents and Tenants Associations</a:t>
            </a:r>
          </a:p>
          <a:p>
            <a:r>
              <a:rPr lang="en-GB" sz="2400" dirty="0" smtClean="0"/>
              <a:t>Faith Networks </a:t>
            </a:r>
          </a:p>
          <a:p>
            <a:r>
              <a:rPr lang="en-GB" sz="2400" dirty="0" smtClean="0"/>
              <a:t>Elected Members</a:t>
            </a:r>
          </a:p>
          <a:p>
            <a:r>
              <a:rPr lang="en-GB" sz="2400" dirty="0" smtClean="0"/>
              <a:t>Brierley Hill Forum</a:t>
            </a:r>
          </a:p>
          <a:p>
            <a:r>
              <a:rPr lang="en-GB" sz="2400" dirty="0" smtClean="0"/>
              <a:t>East Coseley Big Local</a:t>
            </a:r>
          </a:p>
          <a:p>
            <a:r>
              <a:rPr lang="en-GB" sz="2400" dirty="0" smtClean="0"/>
              <a:t>Halesowen Business Improvement District</a:t>
            </a:r>
          </a:p>
          <a:p>
            <a:r>
              <a:rPr lang="en-GB" sz="2400" dirty="0" err="1" smtClean="0"/>
              <a:t>Sedgley</a:t>
            </a:r>
            <a:r>
              <a:rPr lang="en-GB" sz="2400" dirty="0" smtClean="0"/>
              <a:t> Past and Present</a:t>
            </a:r>
          </a:p>
          <a:p>
            <a:r>
              <a:rPr lang="en-GB" sz="2400" dirty="0" err="1" smtClean="0"/>
              <a:t>Sedgley</a:t>
            </a:r>
            <a:r>
              <a:rPr lang="en-GB" sz="2400" dirty="0" smtClean="0"/>
              <a:t> Patient Participation group</a:t>
            </a:r>
          </a:p>
        </p:txBody>
      </p:sp>
      <p:pic>
        <p:nvPicPr>
          <p:cNvPr id="2050" name="Picture 2" descr="Winter Ca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91" y="3741348"/>
            <a:ext cx="3245381" cy="21630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602354" y="5300263"/>
            <a:ext cx="8303895" cy="1754326"/>
          </a:xfrm>
          <a:prstGeom prst="rect">
            <a:avLst/>
          </a:prstGeom>
          <a:noFill/>
        </p:spPr>
        <p:txBody>
          <a:bodyPr wrap="square" rtlCol="0">
            <a:spAutoFit/>
          </a:bodyPr>
          <a:lstStyle/>
          <a:p>
            <a:r>
              <a:rPr lang="en-GB" b="1" i="1" dirty="0" smtClean="0">
                <a:solidFill>
                  <a:srgbClr val="00B0F0"/>
                </a:solidFill>
              </a:rPr>
              <a:t>Thanks </a:t>
            </a:r>
            <a:r>
              <a:rPr lang="en-GB" b="1" i="1" dirty="0">
                <a:solidFill>
                  <a:srgbClr val="00B0F0"/>
                </a:solidFill>
              </a:rPr>
              <a:t>for this </a:t>
            </a:r>
            <a:r>
              <a:rPr lang="en-GB" b="1" i="1" dirty="0" smtClean="0">
                <a:solidFill>
                  <a:srgbClr val="00B0F0"/>
                </a:solidFill>
              </a:rPr>
              <a:t>mornings Cluster Connect Meeting. We </a:t>
            </a:r>
            <a:r>
              <a:rPr lang="en-GB" b="1" i="1" dirty="0">
                <a:solidFill>
                  <a:srgbClr val="00B0F0"/>
                </a:solidFill>
              </a:rPr>
              <a:t>have managed to move a few beans on and the baking items to two other organisations, how great is that! I </a:t>
            </a:r>
            <a:r>
              <a:rPr lang="en-GB" b="1" i="1" dirty="0" smtClean="0">
                <a:solidFill>
                  <a:srgbClr val="00B0F0"/>
                </a:solidFill>
              </a:rPr>
              <a:t>also have </a:t>
            </a:r>
            <a:r>
              <a:rPr lang="en-GB" b="1" i="1" dirty="0">
                <a:solidFill>
                  <a:srgbClr val="00B0F0"/>
                </a:solidFill>
              </a:rPr>
              <a:t>very positive news about storage. We are partnering with Loaves and Fishes who are providing space for </a:t>
            </a:r>
            <a:r>
              <a:rPr lang="en-GB" b="1" i="1" dirty="0" smtClean="0">
                <a:solidFill>
                  <a:srgbClr val="00B0F0"/>
                </a:solidFill>
              </a:rPr>
              <a:t>us. I </a:t>
            </a:r>
            <a:r>
              <a:rPr lang="en-GB" b="1" i="1" dirty="0">
                <a:solidFill>
                  <a:srgbClr val="00B0F0"/>
                </a:solidFill>
              </a:rPr>
              <a:t>love it when we can partner and support </a:t>
            </a:r>
            <a:r>
              <a:rPr lang="en-GB" b="1" i="1" dirty="0" smtClean="0">
                <a:solidFill>
                  <a:srgbClr val="00B0F0"/>
                </a:solidFill>
              </a:rPr>
              <a:t> each other </a:t>
            </a:r>
          </a:p>
          <a:p>
            <a:r>
              <a:rPr lang="en-GB" b="1" i="1" dirty="0" smtClean="0"/>
              <a:t>Jen Coleman, CEO Black Country Food Bank</a:t>
            </a:r>
            <a:endParaRPr lang="en-GB" dirty="0"/>
          </a:p>
          <a:p>
            <a:endParaRPr lang="en-GB" dirty="0"/>
          </a:p>
        </p:txBody>
      </p:sp>
    </p:spTree>
    <p:extLst>
      <p:ext uri="{BB962C8B-B14F-4D97-AF65-F5344CB8AC3E}">
        <p14:creationId xmlns:p14="http://schemas.microsoft.com/office/powerpoint/2010/main" val="312461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Local Groups and organisations</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3" name="Content Placeholder 2"/>
          <p:cNvSpPr>
            <a:spLocks noGrp="1"/>
          </p:cNvSpPr>
          <p:nvPr>
            <p:ph idx="1"/>
          </p:nvPr>
        </p:nvSpPr>
        <p:spPr>
          <a:xfrm>
            <a:off x="3636579" y="619125"/>
            <a:ext cx="8008883" cy="6124575"/>
          </a:xfrm>
        </p:spPr>
        <p:txBody>
          <a:bodyPr>
            <a:normAutofit lnSpcReduction="10000"/>
          </a:bodyPr>
          <a:lstStyle/>
          <a:p>
            <a:pPr marL="0" lvl="0" indent="0">
              <a:buNone/>
            </a:pPr>
            <a:r>
              <a:rPr lang="en-GB" sz="2400" dirty="0">
                <a:latin typeface="Calibri" panose="020F0502020204030204" pitchFamily="34" charset="0"/>
                <a:cs typeface="Calibri" panose="020F0502020204030204" pitchFamily="34" charset="0"/>
              </a:rPr>
              <a:t>What organisations or groups are currently delivering a joint up approach that could be involved</a:t>
            </a:r>
          </a:p>
          <a:p>
            <a:endParaRPr lang="en-GB" dirty="0" smtClean="0"/>
          </a:p>
          <a:p>
            <a:endParaRPr lang="en-GB" dirty="0"/>
          </a:p>
          <a:p>
            <a:endParaRPr lang="en-GB" dirty="0" smtClean="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smtClean="0"/>
          </a:p>
          <a:p>
            <a:pPr marL="0" indent="0">
              <a:buNone/>
            </a:pPr>
            <a:r>
              <a:rPr lang="en-GB" b="1" i="1" dirty="0" smtClean="0">
                <a:solidFill>
                  <a:srgbClr val="00B0F0"/>
                </a:solidFill>
              </a:rPr>
              <a:t>Cluster Connect is a real positive initiative, it helps bring organisations together to see how we can tackle the key priorities for the area. </a:t>
            </a:r>
            <a:endParaRPr lang="en-GB" b="1" i="1" dirty="0">
              <a:solidFill>
                <a:srgbClr val="00B0F0"/>
              </a:solidFill>
            </a:endParaRPr>
          </a:p>
          <a:p>
            <a:pPr marL="0" indent="0">
              <a:buNone/>
            </a:pPr>
            <a:r>
              <a:rPr lang="en-GB" b="1" i="1" dirty="0" smtClean="0"/>
              <a:t>Aaron Laurence, </a:t>
            </a:r>
            <a:r>
              <a:rPr lang="en-GB" b="1" i="1" dirty="0"/>
              <a:t>Dudley </a:t>
            </a:r>
            <a:r>
              <a:rPr lang="en-GB" b="1" i="1" dirty="0" smtClean="0"/>
              <a:t>MBC Community Development Worker</a:t>
            </a:r>
            <a:endParaRPr lang="en-GB" dirty="0"/>
          </a:p>
          <a:p>
            <a:endParaRPr lang="en-GB" dirty="0"/>
          </a:p>
        </p:txBody>
      </p:sp>
      <p:pic>
        <p:nvPicPr>
          <p:cNvPr id="5122" name="Picture 2" descr="May be an image of 9 peo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29" y="3489740"/>
            <a:ext cx="3152068" cy="23640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168837" y="1414653"/>
            <a:ext cx="3476625" cy="4019550"/>
          </a:xfrm>
          <a:prstGeom prst="rect">
            <a:avLst/>
          </a:prstGeom>
          <a:noFill/>
        </p:spPr>
        <p:txBody>
          <a:bodyPr wrap="square" rtlCol="0">
            <a:spAutoFit/>
          </a:bodyPr>
          <a:lstStyle/>
          <a:p>
            <a:endParaRPr lang="en-GB" dirty="0"/>
          </a:p>
        </p:txBody>
      </p:sp>
      <p:sp>
        <p:nvSpPr>
          <p:cNvPr id="7" name="TextBox 6"/>
          <p:cNvSpPr txBox="1"/>
          <p:nvPr/>
        </p:nvSpPr>
        <p:spPr>
          <a:xfrm>
            <a:off x="3588958" y="1214437"/>
            <a:ext cx="3764342" cy="3970318"/>
          </a:xfrm>
          <a:prstGeom prst="rect">
            <a:avLst/>
          </a:prstGeom>
          <a:noFill/>
        </p:spPr>
        <p:txBody>
          <a:bodyPr wrap="square" rtlCol="0">
            <a:spAutoFit/>
          </a:bodyPr>
          <a:lstStyle/>
          <a:p>
            <a:pPr marL="285750" indent="-285750">
              <a:buFont typeface="Arial" panose="020B0604020202020204" pitchFamily="34" charset="0"/>
              <a:buChar char="•"/>
            </a:pPr>
            <a:r>
              <a:rPr lang="en-GB" dirty="0" smtClean="0"/>
              <a:t>Black Country Wellbeing Centre</a:t>
            </a:r>
          </a:p>
          <a:p>
            <a:pPr marL="285750" indent="-285750">
              <a:buFont typeface="Arial" panose="020B0604020202020204" pitchFamily="34" charset="0"/>
              <a:buChar char="•"/>
            </a:pPr>
            <a:r>
              <a:rPr lang="en-GB" dirty="0" smtClean="0"/>
              <a:t>Hope House</a:t>
            </a:r>
          </a:p>
          <a:p>
            <a:pPr marL="285750" indent="-285750">
              <a:buFont typeface="Arial" panose="020B0604020202020204" pitchFamily="34" charset="0"/>
              <a:buChar char="•"/>
            </a:pPr>
            <a:r>
              <a:rPr lang="en-GB" dirty="0" smtClean="0"/>
              <a:t>Just Straight Talk</a:t>
            </a:r>
          </a:p>
          <a:p>
            <a:pPr marL="285750" indent="-285750">
              <a:buFont typeface="Arial" panose="020B0604020202020204" pitchFamily="34" charset="0"/>
              <a:buChar char="•"/>
            </a:pPr>
            <a:r>
              <a:rPr lang="en-GB" dirty="0" smtClean="0"/>
              <a:t>Upper </a:t>
            </a:r>
            <a:r>
              <a:rPr lang="en-GB" dirty="0" err="1" smtClean="0"/>
              <a:t>Gornal</a:t>
            </a:r>
            <a:r>
              <a:rPr lang="en-GB" dirty="0" smtClean="0"/>
              <a:t> </a:t>
            </a:r>
            <a:r>
              <a:rPr lang="en-GB" dirty="0" err="1" smtClean="0"/>
              <a:t>Pentacostal</a:t>
            </a:r>
            <a:r>
              <a:rPr lang="en-GB" dirty="0" smtClean="0"/>
              <a:t> church</a:t>
            </a:r>
          </a:p>
          <a:p>
            <a:pPr marL="285750" indent="-285750">
              <a:buFont typeface="Arial" panose="020B0604020202020204" pitchFamily="34" charset="0"/>
              <a:buChar char="•"/>
            </a:pPr>
            <a:r>
              <a:rPr lang="en-GB" dirty="0"/>
              <a:t>Team Rector of the Parish of </a:t>
            </a:r>
            <a:r>
              <a:rPr lang="en-GB" dirty="0" err="1"/>
              <a:t>Gornal</a:t>
            </a:r>
            <a:r>
              <a:rPr lang="en-GB" dirty="0"/>
              <a:t> and </a:t>
            </a:r>
            <a:r>
              <a:rPr lang="en-GB" dirty="0" err="1" smtClean="0"/>
              <a:t>Sedgley</a:t>
            </a:r>
            <a:endParaRPr lang="en-GB" dirty="0" smtClean="0"/>
          </a:p>
          <a:p>
            <a:pPr marL="285750" indent="-285750">
              <a:buFont typeface="Arial" panose="020B0604020202020204" pitchFamily="34" charset="0"/>
              <a:buChar char="•"/>
            </a:pPr>
            <a:r>
              <a:rPr lang="en-GB" dirty="0" err="1" smtClean="0"/>
              <a:t>Sedgley</a:t>
            </a:r>
            <a:r>
              <a:rPr lang="en-GB" dirty="0" smtClean="0"/>
              <a:t> Friendship Group</a:t>
            </a:r>
          </a:p>
          <a:p>
            <a:pPr marL="285750" indent="-285750">
              <a:buFont typeface="Arial" panose="020B0604020202020204" pitchFamily="34" charset="0"/>
              <a:buChar char="•"/>
            </a:pPr>
            <a:r>
              <a:rPr lang="en-GB" dirty="0" smtClean="0"/>
              <a:t>Darkhouse Foodbank</a:t>
            </a:r>
          </a:p>
          <a:p>
            <a:pPr marL="285750" indent="-285750">
              <a:buFont typeface="Arial" panose="020B0604020202020204" pitchFamily="34" charset="0"/>
              <a:buChar char="•"/>
            </a:pPr>
            <a:r>
              <a:rPr lang="en-GB" dirty="0" smtClean="0"/>
              <a:t>Breathing Space</a:t>
            </a:r>
          </a:p>
          <a:p>
            <a:pPr marL="285750" indent="-285750">
              <a:buFont typeface="Arial" panose="020B0604020202020204" pitchFamily="34" charset="0"/>
              <a:buChar char="•"/>
            </a:pPr>
            <a:r>
              <a:rPr lang="en-GB" dirty="0" smtClean="0"/>
              <a:t>Friends of Abbey Street Park</a:t>
            </a:r>
          </a:p>
          <a:p>
            <a:pPr marL="285750" indent="-285750">
              <a:buFont typeface="Arial" panose="020B0604020202020204" pitchFamily="34" charset="0"/>
              <a:buChar char="•"/>
            </a:pPr>
            <a:r>
              <a:rPr lang="en-GB" dirty="0" smtClean="0"/>
              <a:t>Tenants and Resident Associations</a:t>
            </a:r>
          </a:p>
          <a:p>
            <a:pPr marL="285750" indent="-285750">
              <a:buFont typeface="Arial" panose="020B0604020202020204" pitchFamily="34" charset="0"/>
              <a:buChar char="•"/>
            </a:pPr>
            <a:r>
              <a:rPr lang="en-GB" dirty="0" smtClean="0"/>
              <a:t>Halas Homes </a:t>
            </a:r>
          </a:p>
          <a:p>
            <a:pPr marL="285750" indent="-285750">
              <a:buFont typeface="Arial" panose="020B0604020202020204" pitchFamily="34" charset="0"/>
              <a:buChar char="•"/>
            </a:pPr>
            <a:r>
              <a:rPr lang="en-GB" dirty="0" smtClean="0"/>
              <a:t>The Welcome Group</a:t>
            </a:r>
          </a:p>
          <a:p>
            <a:endParaRPr lang="en-GB" dirty="0"/>
          </a:p>
        </p:txBody>
      </p:sp>
      <p:sp>
        <p:nvSpPr>
          <p:cNvPr id="8" name="TextBox 7"/>
          <p:cNvSpPr txBox="1"/>
          <p:nvPr/>
        </p:nvSpPr>
        <p:spPr>
          <a:xfrm>
            <a:off x="7894254" y="1227582"/>
            <a:ext cx="3751208" cy="4247317"/>
          </a:xfrm>
          <a:prstGeom prst="rect">
            <a:avLst/>
          </a:prstGeom>
          <a:noFill/>
        </p:spPr>
        <p:txBody>
          <a:bodyPr wrap="square" rtlCol="0">
            <a:spAutoFit/>
          </a:bodyPr>
          <a:lstStyle/>
          <a:p>
            <a:pPr marL="285750" indent="-285750">
              <a:buFont typeface="Arial" panose="020B0604020202020204" pitchFamily="34" charset="0"/>
              <a:buChar char="•"/>
            </a:pPr>
            <a:r>
              <a:rPr lang="en-GB" dirty="0"/>
              <a:t>Asda community Champions</a:t>
            </a:r>
          </a:p>
          <a:p>
            <a:pPr marL="285750" indent="-285750">
              <a:buFont typeface="Arial" panose="020B0604020202020204" pitchFamily="34" charset="0"/>
              <a:buChar char="•"/>
            </a:pPr>
            <a:r>
              <a:rPr lang="en-GB" dirty="0"/>
              <a:t>Halesowen Scouts</a:t>
            </a:r>
          </a:p>
          <a:p>
            <a:pPr marL="285750" indent="-285750">
              <a:buFont typeface="Arial" panose="020B0604020202020204" pitchFamily="34" charset="0"/>
              <a:buChar char="•"/>
            </a:pPr>
            <a:r>
              <a:rPr lang="en-GB" dirty="0" err="1"/>
              <a:t>Lutley</a:t>
            </a:r>
            <a:r>
              <a:rPr lang="en-GB" dirty="0"/>
              <a:t> Community Centre</a:t>
            </a:r>
          </a:p>
          <a:p>
            <a:pPr marL="285750" indent="-285750">
              <a:buFont typeface="Arial" panose="020B0604020202020204" pitchFamily="34" charset="0"/>
              <a:buChar char="•"/>
            </a:pPr>
            <a:r>
              <a:rPr lang="en-GB" dirty="0" err="1"/>
              <a:t>Hasbury</a:t>
            </a:r>
            <a:r>
              <a:rPr lang="en-GB" dirty="0"/>
              <a:t> Community Centre</a:t>
            </a:r>
          </a:p>
          <a:p>
            <a:pPr marL="285750" indent="-285750">
              <a:buFont typeface="Arial" panose="020B0604020202020204" pitchFamily="34" charset="0"/>
              <a:buChar char="•"/>
            </a:pPr>
            <a:r>
              <a:rPr lang="en-GB" dirty="0"/>
              <a:t>Phase Trust </a:t>
            </a:r>
          </a:p>
          <a:p>
            <a:pPr marL="285750" indent="-285750">
              <a:buFont typeface="Arial" panose="020B0604020202020204" pitchFamily="34" charset="0"/>
              <a:buChar char="•"/>
            </a:pPr>
            <a:r>
              <a:rPr lang="en-GB" dirty="0" smtClean="0"/>
              <a:t>Brett Young Day Centre</a:t>
            </a:r>
          </a:p>
          <a:p>
            <a:pPr marL="285750" indent="-285750">
              <a:buFont typeface="Arial" panose="020B0604020202020204" pitchFamily="34" charset="0"/>
              <a:buChar char="•"/>
            </a:pPr>
            <a:r>
              <a:rPr lang="en-GB" dirty="0" smtClean="0"/>
              <a:t>Brierley Hill Market Traders</a:t>
            </a:r>
          </a:p>
          <a:p>
            <a:pPr marL="285750" indent="-285750">
              <a:buFont typeface="Arial" panose="020B0604020202020204" pitchFamily="34" charset="0"/>
              <a:buChar char="•"/>
            </a:pPr>
            <a:r>
              <a:rPr lang="en-GB" dirty="0" smtClean="0"/>
              <a:t>Brierley Hill Forum</a:t>
            </a:r>
          </a:p>
          <a:p>
            <a:pPr marL="285750" indent="-285750">
              <a:buFont typeface="Arial" panose="020B0604020202020204" pitchFamily="34" charset="0"/>
              <a:buChar char="•"/>
            </a:pPr>
            <a:r>
              <a:rPr lang="en-GB" dirty="0" smtClean="0"/>
              <a:t>Top Church Training</a:t>
            </a:r>
          </a:p>
          <a:p>
            <a:pPr marL="285750" indent="-285750">
              <a:buFont typeface="Arial" panose="020B0604020202020204" pitchFamily="34" charset="0"/>
              <a:buChar char="•"/>
            </a:pPr>
            <a:r>
              <a:rPr lang="en-GB" dirty="0" err="1" smtClean="0"/>
              <a:t>Hawbush</a:t>
            </a:r>
            <a:r>
              <a:rPr lang="en-GB" dirty="0" smtClean="0"/>
              <a:t> Community Gardens</a:t>
            </a:r>
          </a:p>
          <a:p>
            <a:pPr marL="285750" indent="-285750">
              <a:buFont typeface="Arial" panose="020B0604020202020204" pitchFamily="34" charset="0"/>
              <a:buChar char="•"/>
            </a:pPr>
            <a:r>
              <a:rPr lang="en-GB" dirty="0" smtClean="0"/>
              <a:t>Brierley Hill Baby Bank</a:t>
            </a:r>
          </a:p>
          <a:p>
            <a:pPr marL="285750" indent="-285750">
              <a:buFont typeface="Arial" panose="020B0604020202020204" pitchFamily="34" charset="0"/>
              <a:buChar char="•"/>
            </a:pPr>
            <a:r>
              <a:rPr lang="en-GB" dirty="0" smtClean="0"/>
              <a:t>The Brierley Hill Project</a:t>
            </a:r>
          </a:p>
          <a:p>
            <a:pPr marL="285750" indent="-285750">
              <a:buFont typeface="Arial" panose="020B0604020202020204" pitchFamily="34" charset="0"/>
              <a:buChar char="•"/>
            </a:pPr>
            <a:r>
              <a:rPr lang="en-GB" dirty="0" smtClean="0"/>
              <a:t>Riverside House</a:t>
            </a:r>
          </a:p>
          <a:p>
            <a:pPr marL="285750" indent="-285750">
              <a:buFont typeface="Arial" panose="020B0604020202020204" pitchFamily="34" charset="0"/>
              <a:buChar char="•"/>
            </a:pPr>
            <a:r>
              <a:rPr lang="en-GB" dirty="0" smtClean="0"/>
              <a:t>Residents</a:t>
            </a:r>
          </a:p>
          <a:p>
            <a:endParaRPr lang="en-GB" dirty="0"/>
          </a:p>
        </p:txBody>
      </p:sp>
    </p:spTree>
    <p:extLst>
      <p:ext uri="{BB962C8B-B14F-4D97-AF65-F5344CB8AC3E}">
        <p14:creationId xmlns:p14="http://schemas.microsoft.com/office/powerpoint/2010/main" val="2422107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580912"/>
            <a:ext cx="2947482" cy="4601183"/>
          </a:xfrm>
        </p:spPr>
        <p:txBody>
          <a:bodyPr/>
          <a:lstStyle/>
          <a:p>
            <a:r>
              <a:rPr lang="en-GB" dirty="0" smtClean="0"/>
              <a:t>Statutory Partners…</a:t>
            </a:r>
            <a:br>
              <a:rPr lang="en-GB" dirty="0" smtClean="0"/>
            </a:br>
            <a:r>
              <a:rPr lang="en-GB" dirty="0" smtClean="0"/>
              <a:t/>
            </a:r>
            <a:br>
              <a:rPr lang="en-GB" dirty="0" smtClean="0"/>
            </a:br>
            <a:r>
              <a:rPr lang="en-GB" dirty="0"/>
              <a:t/>
            </a:r>
            <a:br>
              <a:rPr lang="en-GB" dirty="0"/>
            </a:br>
            <a:r>
              <a:rPr lang="en-GB" dirty="0" smtClean="0"/>
              <a:t/>
            </a:r>
            <a:br>
              <a:rPr lang="en-GB" dirty="0" smtClean="0"/>
            </a:br>
            <a:endParaRPr lang="en-GB" dirty="0"/>
          </a:p>
        </p:txBody>
      </p:sp>
      <p:sp>
        <p:nvSpPr>
          <p:cNvPr id="3" name="Content Placeholder 2"/>
          <p:cNvSpPr>
            <a:spLocks noGrp="1"/>
          </p:cNvSpPr>
          <p:nvPr>
            <p:ph idx="1"/>
          </p:nvPr>
        </p:nvSpPr>
        <p:spPr>
          <a:xfrm>
            <a:off x="3584028" y="958694"/>
            <a:ext cx="8115447" cy="5662817"/>
          </a:xfrm>
        </p:spPr>
        <p:txBody>
          <a:bodyPr>
            <a:normAutofit fontScale="70000" lnSpcReduction="20000"/>
          </a:bodyPr>
          <a:lstStyle/>
          <a:p>
            <a:pPr marL="0" lvl="0" indent="0">
              <a:buNone/>
            </a:pPr>
            <a:r>
              <a:rPr lang="en-GB" sz="3200" dirty="0" smtClean="0">
                <a:latin typeface="Calibri" panose="020F0502020204030204" pitchFamily="34" charset="0"/>
                <a:cs typeface="Calibri" panose="020F0502020204030204" pitchFamily="34" charset="0"/>
              </a:rPr>
              <a:t>SO far we have involved </a:t>
            </a:r>
          </a:p>
          <a:p>
            <a:pPr lvl="0"/>
            <a:r>
              <a:rPr lang="en-GB" sz="3200" dirty="0" smtClean="0">
                <a:latin typeface="Calibri" panose="020F0502020204030204" pitchFamily="34" charset="0"/>
                <a:cs typeface="Calibri" panose="020F0502020204030204" pitchFamily="34" charset="0"/>
              </a:rPr>
              <a:t>Police and PCSO’s</a:t>
            </a:r>
          </a:p>
          <a:p>
            <a:pPr lvl="0"/>
            <a:r>
              <a:rPr lang="en-GB" sz="3200" dirty="0" smtClean="0">
                <a:latin typeface="Calibri" panose="020F0502020204030204" pitchFamily="34" charset="0"/>
                <a:cs typeface="Calibri" panose="020F0502020204030204" pitchFamily="34" charset="0"/>
              </a:rPr>
              <a:t>Integrated Plus Officers</a:t>
            </a:r>
          </a:p>
          <a:p>
            <a:pPr lvl="0"/>
            <a:r>
              <a:rPr lang="en-GB" sz="3200" dirty="0" smtClean="0">
                <a:latin typeface="Calibri" panose="020F0502020204030204" pitchFamily="34" charset="0"/>
                <a:cs typeface="Calibri" panose="020F0502020204030204" pitchFamily="34" charset="0"/>
              </a:rPr>
              <a:t>Family Centre Staff</a:t>
            </a:r>
          </a:p>
          <a:p>
            <a:pPr lvl="0"/>
            <a:r>
              <a:rPr lang="en-GB" sz="3200" dirty="0" smtClean="0">
                <a:latin typeface="Calibri" panose="020F0502020204030204" pitchFamily="34" charset="0"/>
                <a:cs typeface="Calibri" panose="020F0502020204030204" pitchFamily="34" charset="0"/>
              </a:rPr>
              <a:t>Community Development Workers</a:t>
            </a:r>
          </a:p>
          <a:p>
            <a:pPr lvl="0"/>
            <a:r>
              <a:rPr lang="en-GB" sz="3200" dirty="0" smtClean="0">
                <a:latin typeface="Calibri" panose="020F0502020204030204" pitchFamily="34" charset="0"/>
                <a:cs typeface="Calibri" panose="020F0502020204030204" pitchFamily="34" charset="0"/>
              </a:rPr>
              <a:t>Primary and Secondary Schools</a:t>
            </a:r>
          </a:p>
          <a:p>
            <a:pPr lvl="0"/>
            <a:r>
              <a:rPr lang="en-GB" sz="3200" dirty="0" smtClean="0">
                <a:latin typeface="Calibri" panose="020F0502020204030204" pitchFamily="34" charset="0"/>
                <a:cs typeface="Calibri" panose="020F0502020204030204" pitchFamily="34" charset="0"/>
              </a:rPr>
              <a:t>Elected Members</a:t>
            </a:r>
          </a:p>
          <a:p>
            <a:pPr lvl="0"/>
            <a:r>
              <a:rPr lang="en-GB" sz="3200" dirty="0" smtClean="0">
                <a:latin typeface="Calibri" panose="020F0502020204030204" pitchFamily="34" charset="0"/>
                <a:cs typeface="Calibri" panose="020F0502020204030204" pitchFamily="34" charset="0"/>
              </a:rPr>
              <a:t>Kingswinford Medical Practice</a:t>
            </a:r>
          </a:p>
          <a:p>
            <a:pPr lvl="0"/>
            <a:r>
              <a:rPr lang="en-GB" sz="3200" dirty="0" smtClean="0">
                <a:latin typeface="Calibri" panose="020F0502020204030204" pitchFamily="34" charset="0"/>
                <a:cs typeface="Calibri" panose="020F0502020204030204" pitchFamily="34" charset="0"/>
              </a:rPr>
              <a:t>CCG / DIHC</a:t>
            </a:r>
          </a:p>
          <a:p>
            <a:pPr marL="0" indent="0">
              <a:buNone/>
            </a:pPr>
            <a:endParaRPr lang="en-GB" sz="3200" b="1" i="1" dirty="0" smtClean="0">
              <a:solidFill>
                <a:srgbClr val="00B0F0"/>
              </a:solidFill>
            </a:endParaRPr>
          </a:p>
          <a:p>
            <a:pPr marL="0" indent="0">
              <a:buNone/>
            </a:pPr>
            <a:r>
              <a:rPr lang="en-GB" sz="3200" b="1" i="1" dirty="0" smtClean="0">
                <a:solidFill>
                  <a:srgbClr val="00B0F0"/>
                </a:solidFill>
              </a:rPr>
              <a:t>“</a:t>
            </a:r>
            <a:r>
              <a:rPr lang="en-GB" sz="3200" b="1" i="1" dirty="0">
                <a:solidFill>
                  <a:srgbClr val="00B0F0"/>
                </a:solidFill>
              </a:rPr>
              <a:t>So appreciate the volunteers in the soup kitchen. The commitment of their time and varied food preparation under these circumstances to the community is great; and they always deliver with a smile.”</a:t>
            </a:r>
          </a:p>
          <a:p>
            <a:pPr marL="0" indent="0">
              <a:buNone/>
            </a:pPr>
            <a:r>
              <a:rPr lang="en-GB" sz="3200" b="1" i="1" dirty="0"/>
              <a:t>A beneficiary of the project </a:t>
            </a:r>
            <a:endParaRPr lang="en-GB" sz="3200" dirty="0"/>
          </a:p>
          <a:p>
            <a:pPr lvl="0"/>
            <a:endParaRPr lang="en-GB" sz="3200" dirty="0">
              <a:latin typeface="Calibri" panose="020F0502020204030204" pitchFamily="34" charset="0"/>
              <a:cs typeface="Calibri" panose="020F0502020204030204" pitchFamily="34" charset="0"/>
            </a:endParaRPr>
          </a:p>
          <a:p>
            <a:pPr marL="0" indent="0">
              <a:buNone/>
            </a:pPr>
            <a:endParaRPr lang="en-GB" dirty="0"/>
          </a:p>
          <a:p>
            <a:endParaRPr lang="en-GB" dirty="0"/>
          </a:p>
        </p:txBody>
      </p:sp>
      <p:pic>
        <p:nvPicPr>
          <p:cNvPr id="4" name="Picture 3"/>
          <p:cNvPicPr>
            <a:picLocks noChangeAspect="1"/>
          </p:cNvPicPr>
          <p:nvPr/>
        </p:nvPicPr>
        <p:blipFill>
          <a:blip r:embed="rId2"/>
          <a:stretch>
            <a:fillRect/>
          </a:stretch>
        </p:blipFill>
        <p:spPr>
          <a:xfrm>
            <a:off x="115243" y="2916731"/>
            <a:ext cx="3216536" cy="3030071"/>
          </a:xfrm>
          <a:prstGeom prst="rect">
            <a:avLst/>
          </a:prstGeom>
        </p:spPr>
      </p:pic>
    </p:spTree>
    <p:extLst>
      <p:ext uri="{BB962C8B-B14F-4D97-AF65-F5344CB8AC3E}">
        <p14:creationId xmlns:p14="http://schemas.microsoft.com/office/powerpoint/2010/main" val="1570239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What's the data telling us? </a:t>
            </a:r>
            <a:br>
              <a:rPr lang="en-GB" dirty="0" smtClean="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3" name="Content Placeholder 2"/>
          <p:cNvSpPr>
            <a:spLocks noGrp="1"/>
          </p:cNvSpPr>
          <p:nvPr>
            <p:ph idx="1"/>
          </p:nvPr>
        </p:nvSpPr>
        <p:spPr>
          <a:xfrm>
            <a:off x="3552497" y="247650"/>
            <a:ext cx="8124496" cy="6610350"/>
          </a:xfrm>
        </p:spPr>
        <p:txBody>
          <a:bodyPr>
            <a:normAutofit fontScale="85000" lnSpcReduction="20000"/>
          </a:bodyPr>
          <a:lstStyle/>
          <a:p>
            <a:pPr marL="0" indent="0">
              <a:buNone/>
            </a:pPr>
            <a:r>
              <a:rPr lang="en-GB" sz="2400" dirty="0">
                <a:latin typeface="Calibri" panose="020F0502020204030204" pitchFamily="34" charset="0"/>
                <a:cs typeface="Calibri" panose="020F0502020204030204" pitchFamily="34" charset="0"/>
              </a:rPr>
              <a:t>What the Data is telling us for each </a:t>
            </a:r>
            <a:r>
              <a:rPr lang="en-GB" sz="2400" dirty="0" smtClean="0">
                <a:latin typeface="Calibri" panose="020F0502020204030204" pitchFamily="34" charset="0"/>
                <a:cs typeface="Calibri" panose="020F0502020204030204" pitchFamily="34" charset="0"/>
              </a:rPr>
              <a:t>area</a:t>
            </a:r>
            <a:r>
              <a:rPr lang="en-GB" sz="2400" dirty="0" smtClean="0"/>
              <a:t>…</a:t>
            </a:r>
            <a:endParaRPr lang="en-GB" sz="2400" dirty="0"/>
          </a:p>
          <a:p>
            <a:r>
              <a:rPr lang="en-GB" dirty="0" smtClean="0"/>
              <a:t>Dudley North has a much </a:t>
            </a:r>
            <a:r>
              <a:rPr lang="en-GB" dirty="0"/>
              <a:t>older population in some parts of </a:t>
            </a:r>
            <a:r>
              <a:rPr lang="en-GB" dirty="0" err="1"/>
              <a:t>Gornal</a:t>
            </a:r>
            <a:r>
              <a:rPr lang="en-GB" dirty="0"/>
              <a:t> and </a:t>
            </a:r>
            <a:r>
              <a:rPr lang="en-GB" dirty="0" err="1"/>
              <a:t>Sedgley</a:t>
            </a:r>
            <a:r>
              <a:rPr lang="en-GB" dirty="0"/>
              <a:t> more than a third of the population is 65 or </a:t>
            </a:r>
            <a:r>
              <a:rPr lang="en-GB" dirty="0" smtClean="0"/>
              <a:t>older </a:t>
            </a:r>
            <a:endParaRPr lang="en-GB" dirty="0"/>
          </a:p>
          <a:p>
            <a:r>
              <a:rPr lang="en-GB" dirty="0" smtClean="0"/>
              <a:t>Dudley </a:t>
            </a:r>
            <a:r>
              <a:rPr lang="en-GB" dirty="0"/>
              <a:t>North and Stourbridge townships both have a relatively small proportion of their populations in the 0-19 age group (22.3% in each case).</a:t>
            </a:r>
          </a:p>
          <a:p>
            <a:r>
              <a:rPr lang="en-GB" dirty="0" smtClean="0"/>
              <a:t>Dudley </a:t>
            </a:r>
            <a:r>
              <a:rPr lang="en-GB" dirty="0"/>
              <a:t>North has the smallest working age population of any of the five </a:t>
            </a:r>
            <a:r>
              <a:rPr lang="en-GB" dirty="0" smtClean="0"/>
              <a:t>townships (less than 60% of the total population).</a:t>
            </a:r>
          </a:p>
          <a:p>
            <a:r>
              <a:rPr lang="en-GB" dirty="0"/>
              <a:t>Dudley’s young Black and Minority Ethnic population was concentrated in the Dudley Central and Halesowen townships, where this group represents 29.1% and 20.5% of the population under 25 respectively. </a:t>
            </a:r>
            <a:endParaRPr lang="en-GB" dirty="0" smtClean="0"/>
          </a:p>
          <a:p>
            <a:r>
              <a:rPr lang="en-GB" dirty="0"/>
              <a:t>Dudley North township had the lowest proportion of BME </a:t>
            </a:r>
            <a:r>
              <a:rPr lang="en-GB" dirty="0" smtClean="0"/>
              <a:t>residents and the </a:t>
            </a:r>
            <a:r>
              <a:rPr lang="en-GB" dirty="0"/>
              <a:t>highest proportion of residents born in the UK (97.6%)</a:t>
            </a:r>
            <a:endParaRPr lang="en-GB" dirty="0" smtClean="0"/>
          </a:p>
          <a:p>
            <a:r>
              <a:rPr lang="en-GB" dirty="0"/>
              <a:t>The largest concentration of those people identifying themselves </a:t>
            </a:r>
            <a:r>
              <a:rPr lang="en-GB" dirty="0" smtClean="0"/>
              <a:t>as Gypsy/Irish Traveller were </a:t>
            </a:r>
            <a:r>
              <a:rPr lang="en-GB" dirty="0"/>
              <a:t>in Brierley Hill township, accounting for nearly a third of the total Dudley Gypsy/Irish traveller population</a:t>
            </a:r>
            <a:r>
              <a:rPr lang="en-GB" dirty="0" smtClean="0"/>
              <a:t>.</a:t>
            </a:r>
          </a:p>
          <a:p>
            <a:r>
              <a:rPr lang="en-GB" dirty="0" smtClean="0"/>
              <a:t>Brierley </a:t>
            </a:r>
            <a:r>
              <a:rPr lang="en-GB" dirty="0"/>
              <a:t>Hill also had a large workday population - nearly </a:t>
            </a:r>
            <a:r>
              <a:rPr lang="en-GB" dirty="0" smtClean="0"/>
              <a:t>70,000</a:t>
            </a:r>
          </a:p>
          <a:p>
            <a:r>
              <a:rPr lang="en-GB" dirty="0"/>
              <a:t>Stourbridge Township had the lowest proportion of residents with a religion at 70.9%, whilst Dudley North had the highest at 74.2</a:t>
            </a:r>
            <a:r>
              <a:rPr lang="en-GB" dirty="0" smtClean="0"/>
              <a:t>%.</a:t>
            </a:r>
          </a:p>
          <a:p>
            <a:r>
              <a:rPr lang="en-GB" dirty="0" smtClean="0"/>
              <a:t>Stourbridge </a:t>
            </a:r>
            <a:r>
              <a:rPr lang="en-GB" dirty="0"/>
              <a:t>has the lowest proportion of households with dependent children with 27.6%. </a:t>
            </a:r>
          </a:p>
          <a:p>
            <a:r>
              <a:rPr lang="en-GB" dirty="0" smtClean="0"/>
              <a:t>Stourbridge </a:t>
            </a:r>
            <a:r>
              <a:rPr lang="en-GB" dirty="0"/>
              <a:t>had the lowest percentage of residents with no qualifications </a:t>
            </a:r>
            <a:endParaRPr lang="en-GB" dirty="0" smtClean="0"/>
          </a:p>
          <a:p>
            <a:r>
              <a:rPr lang="en-GB" dirty="0"/>
              <a:t>For the male population in Dudley the ward with the highest life expectancy is Halesowen </a:t>
            </a:r>
            <a:r>
              <a:rPr lang="en-GB" dirty="0" smtClean="0"/>
              <a:t>South. </a:t>
            </a:r>
            <a:r>
              <a:rPr lang="en-GB" dirty="0"/>
              <a:t>For the female population Kingswinford South has the highest life expectancy. The lowest age expectancy for females is found in </a:t>
            </a:r>
            <a:r>
              <a:rPr lang="en-GB" dirty="0" err="1"/>
              <a:t>Brockmoor</a:t>
            </a:r>
            <a:r>
              <a:rPr lang="en-GB" dirty="0"/>
              <a:t> and </a:t>
            </a:r>
            <a:r>
              <a:rPr lang="en-GB" dirty="0" err="1"/>
              <a:t>Pensnett</a:t>
            </a:r>
            <a:r>
              <a:rPr lang="en-GB" dirty="0"/>
              <a:t>. </a:t>
            </a:r>
            <a:endParaRPr lang="en-GB" dirty="0" smtClean="0"/>
          </a:p>
        </p:txBody>
      </p:sp>
      <p:pic>
        <p:nvPicPr>
          <p:cNvPr id="4" name="Picture 3"/>
          <p:cNvPicPr>
            <a:picLocks noChangeAspect="1"/>
          </p:cNvPicPr>
          <p:nvPr/>
        </p:nvPicPr>
        <p:blipFill>
          <a:blip r:embed="rId3"/>
          <a:stretch>
            <a:fillRect/>
          </a:stretch>
        </p:blipFill>
        <p:spPr>
          <a:xfrm>
            <a:off x="372908" y="2863377"/>
            <a:ext cx="2728523" cy="3079331"/>
          </a:xfrm>
          <a:prstGeom prst="rect">
            <a:avLst/>
          </a:prstGeom>
        </p:spPr>
      </p:pic>
    </p:spTree>
    <p:extLst>
      <p:ext uri="{BB962C8B-B14F-4D97-AF65-F5344CB8AC3E}">
        <p14:creationId xmlns:p14="http://schemas.microsoft.com/office/powerpoint/2010/main" val="26810896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smtClean="0"/>
              <a:t>What Priorities are emerging? </a:t>
            </a:r>
            <a:br>
              <a:rPr lang="en-GB" dirty="0" smtClean="0"/>
            </a:br>
            <a:r>
              <a:rPr lang="en-GB" dirty="0"/>
              <a:t/>
            </a:r>
            <a:br>
              <a:rPr lang="en-GB" dirty="0"/>
            </a:br>
            <a:r>
              <a:rPr lang="en-GB" dirty="0" smtClean="0"/>
              <a:t/>
            </a:r>
            <a:br>
              <a:rPr lang="en-GB" dirty="0" smtClean="0"/>
            </a:br>
            <a:r>
              <a:rPr lang="en-GB" dirty="0" smtClean="0"/>
              <a:t/>
            </a:r>
            <a:br>
              <a:rPr lang="en-GB" dirty="0" smtClean="0"/>
            </a:br>
            <a:r>
              <a:rPr lang="en-GB" dirty="0" smtClean="0"/>
              <a:t/>
            </a:r>
            <a:br>
              <a:rPr lang="en-GB" dirty="0" smtClean="0"/>
            </a:br>
            <a:r>
              <a:rPr lang="en-GB" dirty="0"/>
              <a:t/>
            </a:r>
            <a:br>
              <a:rPr lang="en-GB" dirty="0"/>
            </a:br>
            <a:r>
              <a:rPr lang="en-GB" dirty="0"/>
              <a:t/>
            </a:r>
            <a:br>
              <a:rPr lang="en-GB" dirty="0"/>
            </a:br>
            <a:r>
              <a:rPr lang="en-GB" sz="2700" dirty="0"/>
              <a:t>dudleyconnect.com</a:t>
            </a:r>
          </a:p>
        </p:txBody>
      </p:sp>
      <p:sp>
        <p:nvSpPr>
          <p:cNvPr id="3" name="Content Placeholder 2"/>
          <p:cNvSpPr>
            <a:spLocks noGrp="1"/>
          </p:cNvSpPr>
          <p:nvPr>
            <p:ph idx="1"/>
          </p:nvPr>
        </p:nvSpPr>
        <p:spPr>
          <a:xfrm>
            <a:off x="3531476" y="864108"/>
            <a:ext cx="8124496" cy="5120640"/>
          </a:xfrm>
        </p:spPr>
        <p:txBody>
          <a:bodyPr>
            <a:normAutofit fontScale="92500" lnSpcReduction="20000"/>
          </a:bodyPr>
          <a:lstStyle/>
          <a:p>
            <a:pPr marL="0" indent="0">
              <a:buNone/>
            </a:pPr>
            <a:r>
              <a:rPr lang="en-GB" sz="2400" b="1" dirty="0">
                <a:latin typeface="Calibri" panose="020F0502020204030204" pitchFamily="34" charset="0"/>
                <a:cs typeface="Calibri" panose="020F0502020204030204" pitchFamily="34" charset="0"/>
              </a:rPr>
              <a:t>What are the priorities or issues emerging in each </a:t>
            </a:r>
            <a:r>
              <a:rPr lang="en-GB" sz="2400" b="1" dirty="0" smtClean="0">
                <a:latin typeface="Calibri" panose="020F0502020204030204" pitchFamily="34" charset="0"/>
                <a:cs typeface="Calibri" panose="020F0502020204030204" pitchFamily="34" charset="0"/>
              </a:rPr>
              <a:t>area? </a:t>
            </a:r>
          </a:p>
          <a:p>
            <a:r>
              <a:rPr lang="en-GB" sz="2400" b="1" dirty="0" smtClean="0"/>
              <a:t>Dudley North </a:t>
            </a:r>
            <a:r>
              <a:rPr lang="en-GB" sz="2400" dirty="0" smtClean="0"/>
              <a:t>– Loneliness and isolation (Loss, bereavement and an offer for young people) more community activity, Poverty (lacking </a:t>
            </a:r>
            <a:r>
              <a:rPr lang="en-GB" sz="2400" dirty="0" smtClean="0"/>
              <a:t>attitudes)</a:t>
            </a:r>
            <a:endParaRPr lang="en-GB" sz="2400" dirty="0" smtClean="0"/>
          </a:p>
          <a:p>
            <a:r>
              <a:rPr lang="en-GB" sz="2400" b="1" dirty="0" smtClean="0"/>
              <a:t>Brierley Hill </a:t>
            </a:r>
            <a:r>
              <a:rPr lang="en-GB" sz="2400" dirty="0" smtClean="0"/>
              <a:t>– Crime (Perception &amp; actual), Poverty (Low income, low aspirations, low attainment), Building up the reputation of the town and people / decline of the high street</a:t>
            </a:r>
          </a:p>
          <a:p>
            <a:r>
              <a:rPr lang="en-GB" sz="2400" b="1" i="1" dirty="0" smtClean="0"/>
              <a:t>Halesowen</a:t>
            </a:r>
            <a:r>
              <a:rPr lang="en-GB" sz="2400" i="1" dirty="0" smtClean="0"/>
              <a:t> – Loneliness and isolation, mental health, crime &amp; ASB</a:t>
            </a:r>
          </a:p>
          <a:p>
            <a:r>
              <a:rPr lang="en-GB" sz="2400" b="1" i="1" dirty="0" smtClean="0"/>
              <a:t>Stourbridge </a:t>
            </a:r>
            <a:r>
              <a:rPr lang="en-GB" sz="2400" i="1" dirty="0" smtClean="0"/>
              <a:t>– The effects of Covid-19 – job losses, furlough, making ends meet, loneliness and isolation, people not knowing what support is available. </a:t>
            </a:r>
          </a:p>
          <a:p>
            <a:pPr marL="0" indent="0">
              <a:buNone/>
            </a:pPr>
            <a:r>
              <a:rPr lang="en-GB" sz="2400" dirty="0" smtClean="0"/>
              <a:t>(</a:t>
            </a:r>
            <a:r>
              <a:rPr lang="en-GB" sz="2400" i="1" dirty="0" smtClean="0"/>
              <a:t>These are preliminary findings for Halesowen and Stourbridge</a:t>
            </a:r>
            <a:r>
              <a:rPr lang="en-GB" sz="2400" dirty="0" smtClean="0"/>
              <a:t>) </a:t>
            </a:r>
          </a:p>
          <a:p>
            <a:pPr marL="0" indent="0">
              <a:buNone/>
            </a:pPr>
            <a:r>
              <a:rPr lang="en-GB" b="1" i="1" dirty="0" smtClean="0">
                <a:solidFill>
                  <a:srgbClr val="00B0F0"/>
                </a:solidFill>
              </a:rPr>
              <a:t>Cluster Connect is great for the people of Dudley because they can find out what's available through the website, it’s such a thoughtful idea to support those who need the most help</a:t>
            </a:r>
            <a:endParaRPr lang="en-GB" b="1" i="1" dirty="0">
              <a:solidFill>
                <a:srgbClr val="00B0F0"/>
              </a:solidFill>
            </a:endParaRPr>
          </a:p>
          <a:p>
            <a:pPr marL="0" indent="0">
              <a:buNone/>
            </a:pPr>
            <a:r>
              <a:rPr lang="en-GB" b="1" i="1" dirty="0" smtClean="0"/>
              <a:t>Jen Coleman, CEO Black Country Food Bank</a:t>
            </a:r>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240" y="2473478"/>
            <a:ext cx="2536839" cy="2536839"/>
          </a:xfrm>
          <a:prstGeom prst="rect">
            <a:avLst/>
          </a:prstGeom>
        </p:spPr>
      </p:pic>
    </p:spTree>
    <p:extLst>
      <p:ext uri="{BB962C8B-B14F-4D97-AF65-F5344CB8AC3E}">
        <p14:creationId xmlns:p14="http://schemas.microsoft.com/office/powerpoint/2010/main" val="1540378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9" y="1123837"/>
            <a:ext cx="2947482" cy="2777603"/>
          </a:xfrm>
        </p:spPr>
        <p:txBody>
          <a:bodyPr/>
          <a:lstStyle/>
          <a:p>
            <a:r>
              <a:rPr lang="en-GB" dirty="0" smtClean="0"/>
              <a:t>What are the Strengths? </a:t>
            </a:r>
            <a:endParaRPr lang="en-GB" dirty="0"/>
          </a:p>
        </p:txBody>
      </p:sp>
      <p:sp>
        <p:nvSpPr>
          <p:cNvPr id="3" name="Content Placeholder 2"/>
          <p:cNvSpPr>
            <a:spLocks noGrp="1"/>
          </p:cNvSpPr>
          <p:nvPr>
            <p:ph idx="1"/>
          </p:nvPr>
        </p:nvSpPr>
        <p:spPr>
          <a:xfrm>
            <a:off x="3457575" y="940308"/>
            <a:ext cx="8258175" cy="5120640"/>
          </a:xfrm>
        </p:spPr>
        <p:txBody>
          <a:bodyPr>
            <a:normAutofit fontScale="92500"/>
          </a:bodyPr>
          <a:lstStyle/>
          <a:p>
            <a:pPr marL="0" indent="0">
              <a:buNone/>
            </a:pPr>
            <a:r>
              <a:rPr lang="en-GB" b="1" dirty="0"/>
              <a:t>Dudley North </a:t>
            </a:r>
            <a:r>
              <a:rPr lang="en-GB" dirty="0"/>
              <a:t>– Strong community spirit and strong networks, Community ties and pride in shared </a:t>
            </a:r>
            <a:r>
              <a:rPr lang="en-GB" dirty="0" smtClean="0"/>
              <a:t>history, Strong faith networks</a:t>
            </a:r>
            <a:endParaRPr lang="en-GB" dirty="0"/>
          </a:p>
          <a:p>
            <a:pPr marL="0" indent="0">
              <a:buNone/>
            </a:pPr>
            <a:r>
              <a:rPr lang="en-GB" i="1" dirty="0" smtClean="0"/>
              <a:t>“We </a:t>
            </a:r>
            <a:r>
              <a:rPr lang="en-GB" i="1" dirty="0"/>
              <a:t>have community groups that work together and share ideas. We have friends and neighbours who help each other. There is a strong community </a:t>
            </a:r>
            <a:r>
              <a:rPr lang="en-GB" i="1" dirty="0" smtClean="0"/>
              <a:t>spirit”</a:t>
            </a:r>
          </a:p>
          <a:p>
            <a:pPr marL="0" indent="0">
              <a:buNone/>
            </a:pPr>
            <a:r>
              <a:rPr lang="en-GB" b="1" dirty="0" smtClean="0"/>
              <a:t>Brierley Hill </a:t>
            </a:r>
            <a:r>
              <a:rPr lang="en-GB" dirty="0" smtClean="0"/>
              <a:t>– Positive community spirit, history and heritage, canals and green spaces. </a:t>
            </a:r>
          </a:p>
          <a:p>
            <a:pPr marL="0" indent="0">
              <a:buNone/>
            </a:pPr>
            <a:r>
              <a:rPr lang="en-GB" i="1" dirty="0" smtClean="0"/>
              <a:t>“Passion </a:t>
            </a:r>
            <a:r>
              <a:rPr lang="en-GB" i="1" dirty="0"/>
              <a:t>for the town - compassion for each other, there is a sense of community. People support each other and those who don't have a lot will give to others in </a:t>
            </a:r>
            <a:r>
              <a:rPr lang="en-GB" i="1" dirty="0" smtClean="0"/>
              <a:t>need”</a:t>
            </a:r>
          </a:p>
          <a:p>
            <a:pPr marL="0" indent="0">
              <a:buNone/>
            </a:pPr>
            <a:r>
              <a:rPr lang="en-GB" dirty="0" smtClean="0"/>
              <a:t>Halesowen – There is lots of support and activity, a strong VCFs offer, lots of green space, connectivity</a:t>
            </a:r>
          </a:p>
          <a:p>
            <a:pPr marL="0" indent="0">
              <a:buNone/>
            </a:pPr>
            <a:r>
              <a:rPr lang="en-GB" i="1" dirty="0" smtClean="0"/>
              <a:t>“Halesowen is a community were people want to get out and connect with others”</a:t>
            </a:r>
          </a:p>
          <a:p>
            <a:pPr marL="0" indent="0">
              <a:buNone/>
            </a:pPr>
            <a:r>
              <a:rPr lang="en-GB" b="1" dirty="0" smtClean="0"/>
              <a:t>Stourbridge</a:t>
            </a:r>
            <a:r>
              <a:rPr lang="en-GB" dirty="0" smtClean="0"/>
              <a:t> – communities are resilient and self sufficient, It has its own  identity and people are proud of this, neighbourliness </a:t>
            </a:r>
          </a:p>
          <a:p>
            <a:pPr marL="0" indent="0">
              <a:buNone/>
            </a:pPr>
            <a:r>
              <a:rPr lang="en-GB" i="1" dirty="0" smtClean="0"/>
              <a:t>“There is really pride in Stourbridge, it has its own identity, its independent, people are independently minded, they are not afraid to speak their minds”</a:t>
            </a:r>
          </a:p>
          <a:p>
            <a:pPr marL="0" indent="0">
              <a:buNone/>
            </a:pPr>
            <a:endParaRPr lang="en-GB" i="1" dirty="0"/>
          </a:p>
        </p:txBody>
      </p:sp>
      <p:pic>
        <p:nvPicPr>
          <p:cNvPr id="2050" name="Picture 2" descr="May be an image of one or more people"/>
          <p:cNvPicPr>
            <a:picLocks noChangeAspect="1" noChangeArrowheads="1"/>
          </p:cNvPicPr>
          <p:nvPr/>
        </p:nvPicPr>
        <p:blipFill rotWithShape="1">
          <a:blip r:embed="rId2">
            <a:extLst>
              <a:ext uri="{28A0092B-C50C-407E-A947-70E740481C1C}">
                <a14:useLocalDpi xmlns:a14="http://schemas.microsoft.com/office/drawing/2010/main" val="0"/>
              </a:ext>
            </a:extLst>
          </a:blip>
          <a:srcRect b="36581"/>
          <a:stretch/>
        </p:blipFill>
        <p:spPr bwMode="auto">
          <a:xfrm>
            <a:off x="147003" y="3157775"/>
            <a:ext cx="3181985" cy="2694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048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Future wishes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b="1" dirty="0" smtClean="0"/>
              <a:t>Dudley North </a:t>
            </a:r>
            <a:r>
              <a:rPr lang="en-GB" dirty="0" smtClean="0"/>
              <a:t>– More opportunities to come together – social activities, more services particularly around mental health and grief and bereavement</a:t>
            </a:r>
          </a:p>
          <a:p>
            <a:pPr marL="0" indent="0">
              <a:buNone/>
            </a:pPr>
            <a:r>
              <a:rPr lang="en-GB" i="1" dirty="0" smtClean="0"/>
              <a:t>“More </a:t>
            </a:r>
            <a:r>
              <a:rPr lang="en-GB" i="1" dirty="0"/>
              <a:t>services that can be provided the better, Intergenerational projects that helps people better understand each </a:t>
            </a:r>
            <a:r>
              <a:rPr lang="en-GB" i="1" dirty="0" smtClean="0"/>
              <a:t>other”</a:t>
            </a:r>
          </a:p>
          <a:p>
            <a:pPr marL="0" indent="0">
              <a:buNone/>
            </a:pPr>
            <a:r>
              <a:rPr lang="en-GB" b="1" dirty="0" smtClean="0"/>
              <a:t>Brierley Hill </a:t>
            </a:r>
            <a:r>
              <a:rPr lang="en-GB" dirty="0" smtClean="0"/>
              <a:t>– Increase prosperity within the town, give local people a voice and the confidence to use it, share positive stories.</a:t>
            </a:r>
          </a:p>
          <a:p>
            <a:pPr marL="0" indent="0">
              <a:buNone/>
            </a:pPr>
            <a:r>
              <a:rPr lang="en-GB" i="1" dirty="0" smtClean="0"/>
              <a:t>“Build </a:t>
            </a:r>
            <a:r>
              <a:rPr lang="en-GB" i="1" dirty="0"/>
              <a:t>aspirations amongst all, share more positive views of </a:t>
            </a:r>
            <a:r>
              <a:rPr lang="en-GB" i="1" dirty="0" err="1"/>
              <a:t>whats</a:t>
            </a:r>
            <a:r>
              <a:rPr lang="en-GB" i="1" dirty="0"/>
              <a:t> happening in </a:t>
            </a:r>
            <a:r>
              <a:rPr lang="en-GB" i="1" dirty="0" err="1"/>
              <a:t>Brierely</a:t>
            </a:r>
            <a:r>
              <a:rPr lang="en-GB" i="1" dirty="0"/>
              <a:t> Hill and share the stories of people making it happen</a:t>
            </a:r>
            <a:r>
              <a:rPr lang="en-GB" i="1" dirty="0" smtClean="0"/>
              <a:t>.”</a:t>
            </a:r>
          </a:p>
          <a:p>
            <a:pPr marL="0" indent="0">
              <a:buNone/>
            </a:pPr>
            <a:r>
              <a:rPr lang="en-GB" b="1" dirty="0" smtClean="0"/>
              <a:t>Halesowen</a:t>
            </a:r>
            <a:r>
              <a:rPr lang="en-GB" dirty="0" smtClean="0"/>
              <a:t> – Build capacity for more peer to peer support, people would feel less lonely, people feel safer</a:t>
            </a:r>
          </a:p>
          <a:p>
            <a:pPr marL="0" indent="0">
              <a:buNone/>
            </a:pPr>
            <a:r>
              <a:rPr lang="en-GB" i="1" dirty="0" smtClean="0"/>
              <a:t>“sometimes all people need is someone to hold there hand, to help build there confidence, these small actions can change lives”</a:t>
            </a:r>
          </a:p>
          <a:p>
            <a:pPr marL="0" indent="0">
              <a:buNone/>
            </a:pPr>
            <a:r>
              <a:rPr lang="en-GB" b="1" dirty="0" smtClean="0"/>
              <a:t>Stourbridge</a:t>
            </a:r>
            <a:r>
              <a:rPr lang="en-GB" dirty="0" smtClean="0"/>
              <a:t> – better signposting and information, doing with not to, maintain a sense of identity and belonging, more community events</a:t>
            </a:r>
          </a:p>
          <a:p>
            <a:pPr marL="0" indent="0">
              <a:buNone/>
            </a:pPr>
            <a:r>
              <a:rPr lang="en-GB" i="1" dirty="0" smtClean="0"/>
              <a:t>“We need to nurture and encourage people to get out and engage, build stronger networks, develop things led by residents” </a:t>
            </a:r>
          </a:p>
          <a:p>
            <a:pPr marL="0" indent="0">
              <a:buNone/>
            </a:pPr>
            <a:endParaRPr lang="en-GB" dirty="0"/>
          </a:p>
        </p:txBody>
      </p:sp>
      <p:pic>
        <p:nvPicPr>
          <p:cNvPr id="1028" name="Picture 4" descr="May be an image of 1 person, standing, outdoors and brick wall"/>
          <p:cNvPicPr>
            <a:picLocks noChangeAspect="1" noChangeArrowheads="1"/>
          </p:cNvPicPr>
          <p:nvPr/>
        </p:nvPicPr>
        <p:blipFill rotWithShape="1">
          <a:blip r:embed="rId2">
            <a:extLst>
              <a:ext uri="{28A0092B-C50C-407E-A947-70E740481C1C}">
                <a14:useLocalDpi xmlns:a14="http://schemas.microsoft.com/office/drawing/2010/main" val="0"/>
              </a:ext>
            </a:extLst>
          </a:blip>
          <a:srcRect t="22940" b="4691"/>
          <a:stretch/>
        </p:blipFill>
        <p:spPr bwMode="auto">
          <a:xfrm>
            <a:off x="612986" y="3848431"/>
            <a:ext cx="2018895" cy="1948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5345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3" name="Content Placeholder 2"/>
          <p:cNvSpPr>
            <a:spLocks noGrp="1"/>
          </p:cNvSpPr>
          <p:nvPr>
            <p:ph idx="1"/>
          </p:nvPr>
        </p:nvSpPr>
        <p:spPr>
          <a:xfrm>
            <a:off x="3519914" y="1402588"/>
            <a:ext cx="8225046" cy="5120640"/>
          </a:xfrm>
        </p:spPr>
        <p:txBody>
          <a:bodyPr>
            <a:normAutofit fontScale="92500" lnSpcReduction="10000"/>
          </a:bodyPr>
          <a:lstStyle/>
          <a:p>
            <a:r>
              <a:rPr lang="en-GB" dirty="0"/>
              <a:t>The ethos, values and placed based working development principles have been key to the success </a:t>
            </a:r>
          </a:p>
          <a:p>
            <a:r>
              <a:rPr lang="en-GB" dirty="0"/>
              <a:t>To replicate, it has to be developed organically within the structures that already exist locally </a:t>
            </a:r>
          </a:p>
          <a:p>
            <a:r>
              <a:rPr lang="en-GB" dirty="0"/>
              <a:t>It is imperative to commence with conversations with a range of partners and conduct the Appreciative Inquiries to ensure people feel valued and included from the start</a:t>
            </a:r>
          </a:p>
          <a:p>
            <a:r>
              <a:rPr lang="en-GB" dirty="0"/>
              <a:t>To include an elected member is an advantage when needing to un block </a:t>
            </a:r>
          </a:p>
          <a:p>
            <a:r>
              <a:rPr lang="en-GB" dirty="0"/>
              <a:t>The early success of Cluster Connect has sparked the interest of the LA in a way that we have not seen before. It has gathered momentum and translated into a strategic direction to Family Centres to support the roll out this out borough </a:t>
            </a:r>
            <a:r>
              <a:rPr lang="en-GB" dirty="0" smtClean="0"/>
              <a:t>wide</a:t>
            </a:r>
          </a:p>
          <a:p>
            <a:endParaRPr lang="en-GB" dirty="0" smtClean="0"/>
          </a:p>
          <a:p>
            <a:pPr marL="0" indent="0">
              <a:buNone/>
            </a:pPr>
            <a:r>
              <a:rPr lang="en-GB" b="1" i="1" dirty="0" smtClean="0">
                <a:solidFill>
                  <a:srgbClr val="00B0F0"/>
                </a:solidFill>
              </a:rPr>
              <a:t>Being part of Cluster </a:t>
            </a:r>
            <a:r>
              <a:rPr lang="en-GB" b="1" i="1" dirty="0">
                <a:solidFill>
                  <a:srgbClr val="00B0F0"/>
                </a:solidFill>
              </a:rPr>
              <a:t>Connect </a:t>
            </a:r>
            <a:r>
              <a:rPr lang="en-GB" b="1" i="1" dirty="0" smtClean="0">
                <a:solidFill>
                  <a:srgbClr val="00B0F0"/>
                </a:solidFill>
              </a:rPr>
              <a:t>has been fantastic, we've been able to meet all the other great organisations working in the area, find out what they are doing and collaborate with them using our own individual strengths. </a:t>
            </a:r>
            <a:endParaRPr lang="en-GB" b="1" i="1" dirty="0">
              <a:solidFill>
                <a:srgbClr val="00B0F0"/>
              </a:solidFill>
            </a:endParaRPr>
          </a:p>
          <a:p>
            <a:pPr marL="0" indent="0">
              <a:buNone/>
            </a:pPr>
            <a:r>
              <a:rPr lang="en-GB" b="1" i="1" dirty="0" smtClean="0"/>
              <a:t>Matt, Champions Church</a:t>
            </a:r>
            <a:endParaRPr lang="en-GB" dirty="0"/>
          </a:p>
          <a:p>
            <a:endParaRPr lang="en-GB" dirty="0"/>
          </a:p>
          <a:p>
            <a:endParaRPr lang="en-GB" dirty="0"/>
          </a:p>
        </p:txBody>
      </p:sp>
      <p:pic>
        <p:nvPicPr>
          <p:cNvPr id="3074" name="Picture 2" descr="No photo description available."/>
          <p:cNvPicPr>
            <a:picLocks noChangeAspect="1" noChangeArrowheads="1"/>
          </p:cNvPicPr>
          <p:nvPr/>
        </p:nvPicPr>
        <p:blipFill rotWithShape="1">
          <a:blip r:embed="rId2">
            <a:extLst>
              <a:ext uri="{28A0092B-C50C-407E-A947-70E740481C1C}">
                <a14:useLocalDpi xmlns:a14="http://schemas.microsoft.com/office/drawing/2010/main" val="0"/>
              </a:ext>
            </a:extLst>
          </a:blip>
          <a:srcRect l="7975" r="6419"/>
          <a:stretch/>
        </p:blipFill>
        <p:spPr bwMode="auto">
          <a:xfrm>
            <a:off x="125506" y="3264975"/>
            <a:ext cx="3155576" cy="2460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792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3" name="Content Placeholder 2"/>
          <p:cNvSpPr>
            <a:spLocks noGrp="1"/>
          </p:cNvSpPr>
          <p:nvPr>
            <p:ph idx="1"/>
          </p:nvPr>
        </p:nvSpPr>
        <p:spPr>
          <a:xfrm>
            <a:off x="3541986" y="937678"/>
            <a:ext cx="8103476" cy="5120640"/>
          </a:xfrm>
        </p:spPr>
        <p:txBody>
          <a:bodyPr/>
          <a:lstStyle/>
          <a:p>
            <a:r>
              <a:rPr lang="en-GB" sz="2400" dirty="0" smtClean="0"/>
              <a:t>Our towns and villages are unique, always respect that and never forget it! </a:t>
            </a:r>
            <a:endParaRPr lang="en-GB" sz="2400" dirty="0"/>
          </a:p>
          <a:p>
            <a:r>
              <a:rPr lang="en-GB" sz="2400" dirty="0"/>
              <a:t>An issue </a:t>
            </a:r>
            <a:r>
              <a:rPr lang="en-GB" sz="2400" dirty="0" smtClean="0"/>
              <a:t>such as Loneliness or </a:t>
            </a:r>
            <a:r>
              <a:rPr lang="en-GB" sz="2400" dirty="0"/>
              <a:t>Poverty is a big issue to </a:t>
            </a:r>
            <a:r>
              <a:rPr lang="en-GB" sz="2400" dirty="0" smtClean="0"/>
              <a:t>solve and will take a lot of time </a:t>
            </a:r>
            <a:endParaRPr lang="en-GB" sz="2400" dirty="0"/>
          </a:p>
          <a:p>
            <a:r>
              <a:rPr lang="en-GB" sz="2400" dirty="0" smtClean="0"/>
              <a:t>It’s a really long process, it’s a journey, don’t try to rush it! </a:t>
            </a:r>
            <a:endParaRPr lang="en-GB" sz="2400" dirty="0"/>
          </a:p>
          <a:p>
            <a:r>
              <a:rPr lang="en-GB" sz="2400" dirty="0"/>
              <a:t>Convincing others not to work with the preconceived idea as to how this would work (not using traditional methods) </a:t>
            </a:r>
          </a:p>
          <a:p>
            <a:endParaRPr lang="en-GB" dirty="0" smtClean="0"/>
          </a:p>
          <a:p>
            <a:pPr marL="0" indent="0">
              <a:buNone/>
            </a:pPr>
            <a:r>
              <a:rPr lang="en-GB" b="1" i="1" dirty="0" smtClean="0">
                <a:solidFill>
                  <a:srgbClr val="00B0F0"/>
                </a:solidFill>
              </a:rPr>
              <a:t>I'm really impressed at how partners have been co-producing and utilising local assets through Cluster Connect.</a:t>
            </a:r>
            <a:endParaRPr lang="en-GB" b="1" i="1" dirty="0">
              <a:solidFill>
                <a:srgbClr val="00B0F0"/>
              </a:solidFill>
            </a:endParaRPr>
          </a:p>
          <a:p>
            <a:pPr marL="0" indent="0">
              <a:buNone/>
            </a:pPr>
            <a:r>
              <a:rPr lang="en-GB" b="1" i="1" dirty="0" smtClean="0"/>
              <a:t>Julia Simmonds, </a:t>
            </a:r>
            <a:r>
              <a:rPr lang="en-GB" b="1" i="1" dirty="0"/>
              <a:t>Dudley MBC </a:t>
            </a:r>
            <a:r>
              <a:rPr lang="en-GB" b="1" i="1" dirty="0" smtClean="0"/>
              <a:t>Service Manager, Strategic Partnerships</a:t>
            </a:r>
            <a:endParaRPr lang="en-GB" dirty="0"/>
          </a:p>
          <a:p>
            <a:endParaRPr lang="en-GB" dirty="0"/>
          </a:p>
        </p:txBody>
      </p:sp>
      <p:pic>
        <p:nvPicPr>
          <p:cNvPr id="4" name="Picture 3"/>
          <p:cNvPicPr>
            <a:picLocks noChangeAspect="1"/>
          </p:cNvPicPr>
          <p:nvPr/>
        </p:nvPicPr>
        <p:blipFill rotWithShape="1">
          <a:blip r:embed="rId2"/>
          <a:srcRect l="45604" t="28812" r="15603" b="23525"/>
          <a:stretch/>
        </p:blipFill>
        <p:spPr>
          <a:xfrm>
            <a:off x="126123" y="3752193"/>
            <a:ext cx="3178453" cy="2196664"/>
          </a:xfrm>
          <a:prstGeom prst="rect">
            <a:avLst/>
          </a:prstGeom>
        </p:spPr>
      </p:pic>
    </p:spTree>
    <p:extLst>
      <p:ext uri="{BB962C8B-B14F-4D97-AF65-F5344CB8AC3E}">
        <p14:creationId xmlns:p14="http://schemas.microsoft.com/office/powerpoint/2010/main" val="2896185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Successes…</a:t>
            </a:r>
            <a:br>
              <a:rPr lang="en-GB" dirty="0" smtClean="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endParaRPr lang="en-GB" dirty="0"/>
          </a:p>
        </p:txBody>
      </p:sp>
      <p:sp>
        <p:nvSpPr>
          <p:cNvPr id="3" name="Content Placeholder 2"/>
          <p:cNvSpPr>
            <a:spLocks noGrp="1"/>
          </p:cNvSpPr>
          <p:nvPr>
            <p:ph idx="1"/>
          </p:nvPr>
        </p:nvSpPr>
        <p:spPr>
          <a:xfrm>
            <a:off x="3344316" y="239783"/>
            <a:ext cx="8647659" cy="3941692"/>
          </a:xfrm>
        </p:spPr>
        <p:txBody>
          <a:bodyPr>
            <a:normAutofit/>
          </a:bodyPr>
          <a:lstStyle/>
          <a:p>
            <a:r>
              <a:rPr lang="en-GB" dirty="0" smtClean="0"/>
              <a:t>Pretty Edible Pots – through these Cluster Connect conversations we stumbled upon a brilliant idea to have a borough full of edible pots and hanging baskets! we have connected a variety of organisations across the borough and through the HAF funding we will be collaboratively delivering this project to over 1000 children, young people and families.  One organisation is ordering the seeds, one organisation is doing an online tutorial, one is setting up the social media ~PEP! </a:t>
            </a:r>
          </a:p>
          <a:p>
            <a:r>
              <a:rPr lang="en-GB" dirty="0" smtClean="0"/>
              <a:t>Working in this way not only provides more understanding and connectivity in local areas it has the potential to increase understanding and connectivity right across the borough and enable us to have vibrant, exciting, beautiful projects. </a:t>
            </a:r>
            <a:endParaRPr lang="en-GB" dirty="0"/>
          </a:p>
        </p:txBody>
      </p:sp>
      <p:pic>
        <p:nvPicPr>
          <p:cNvPr id="4098" name="Picture 2" descr="See the source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11155" t="5652" r="9485" b="9139"/>
          <a:stretch/>
        </p:blipFill>
        <p:spPr bwMode="auto">
          <a:xfrm>
            <a:off x="107656" y="3032567"/>
            <a:ext cx="3236660" cy="28705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Watering Can, Flowers, Flower Pots, Can"/>
          <p:cNvPicPr/>
          <p:nvPr/>
        </p:nvPicPr>
        <p:blipFill>
          <a:blip r:embed="rId3">
            <a:extLst>
              <a:ext uri="{28A0092B-C50C-407E-A947-70E740481C1C}">
                <a14:useLocalDpi xmlns:a14="http://schemas.microsoft.com/office/drawing/2010/main" val="0"/>
              </a:ext>
            </a:extLst>
          </a:blip>
          <a:srcRect/>
          <a:stretch>
            <a:fillRect/>
          </a:stretch>
        </p:blipFill>
        <p:spPr bwMode="auto">
          <a:xfrm>
            <a:off x="5514975" y="3724275"/>
            <a:ext cx="3230880" cy="2905124"/>
          </a:xfrm>
          <a:prstGeom prst="rect">
            <a:avLst/>
          </a:prstGeom>
          <a:noFill/>
          <a:ln>
            <a:noFill/>
          </a:ln>
        </p:spPr>
      </p:pic>
      <p:grpSp>
        <p:nvGrpSpPr>
          <p:cNvPr id="15" name="Group 14"/>
          <p:cNvGrpSpPr/>
          <p:nvPr/>
        </p:nvGrpSpPr>
        <p:grpSpPr>
          <a:xfrm>
            <a:off x="5484495" y="4901884"/>
            <a:ext cx="3242310" cy="2426336"/>
            <a:chOff x="0" y="0"/>
            <a:chExt cx="3242310" cy="2426653"/>
          </a:xfrm>
        </p:grpSpPr>
        <p:pic>
          <p:nvPicPr>
            <p:cNvPr id="16" name="Picture 15" descr="Tomato, Smile, Funny, Fruit, Nature"/>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57300" y="261938"/>
              <a:ext cx="709295" cy="694690"/>
            </a:xfrm>
            <a:prstGeom prst="rect">
              <a:avLst/>
            </a:prstGeom>
            <a:noFill/>
            <a:ln>
              <a:noFill/>
            </a:ln>
          </p:spPr>
        </p:pic>
        <p:pic>
          <p:nvPicPr>
            <p:cNvPr id="17" name="Picture 16" descr="Lettuce, Vegetable, Drawing, Lettuce"/>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242888"/>
              <a:ext cx="1083945" cy="1047750"/>
            </a:xfrm>
            <a:prstGeom prst="rect">
              <a:avLst/>
            </a:prstGeom>
            <a:noFill/>
            <a:ln>
              <a:noFill/>
            </a:ln>
          </p:spPr>
        </p:pic>
        <p:pic>
          <p:nvPicPr>
            <p:cNvPr id="18" name="Picture 17" descr="Cucumber, Vegetable, Face, Cartoon, Character, Drawi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52650" y="0"/>
              <a:ext cx="1089660" cy="1364615"/>
            </a:xfrm>
            <a:prstGeom prst="rect">
              <a:avLst/>
            </a:prstGeom>
            <a:noFill/>
            <a:ln>
              <a:noFill/>
            </a:ln>
          </p:spPr>
        </p:pic>
        <p:sp>
          <p:nvSpPr>
            <p:cNvPr id="19" name="Text Box 2"/>
            <p:cNvSpPr txBox="1">
              <a:spLocks noChangeArrowheads="1"/>
            </p:cNvSpPr>
            <p:nvPr/>
          </p:nvSpPr>
          <p:spPr bwMode="auto">
            <a:xfrm>
              <a:off x="381000" y="1604963"/>
              <a:ext cx="2514600" cy="821690"/>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GB" sz="2200" b="1">
                  <a:ln>
                    <a:noFill/>
                  </a:ln>
                  <a:solidFill>
                    <a:srgbClr val="00B050"/>
                  </a:solidFill>
                  <a:effectLst/>
                  <a:latin typeface="Britannic Bold" panose="020B0903060703020204" pitchFamily="34" charset="0"/>
                  <a:ea typeface="Calibri" panose="020F0502020204030204" pitchFamily="34" charset="0"/>
                  <a:cs typeface="Times New Roman" panose="02020603050405020304" pitchFamily="18" charset="0"/>
                </a:rPr>
                <a:t>Pretty Edible Pots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a:effectLst/>
                  <a:latin typeface="Calibri" panose="020F0502020204030204" pitchFamily="34" charset="0"/>
                  <a:ea typeface="Calibri" panose="020F0502020204030204" pitchFamily="34" charset="0"/>
                  <a:cs typeface="Times New Roman" panose="02020603050405020304" pitchFamily="18" charset="0"/>
                </a:rPr>
                <a:t> </a:t>
              </a:r>
            </a:p>
          </p:txBody>
        </p:sp>
      </p:grpSp>
    </p:spTree>
    <p:extLst>
      <p:ext uri="{BB962C8B-B14F-4D97-AF65-F5344CB8AC3E}">
        <p14:creationId xmlns:p14="http://schemas.microsoft.com/office/powerpoint/2010/main" val="1535409356"/>
      </p:ext>
    </p:extLst>
  </p:cSld>
  <p:clrMapOvr>
    <a:masterClrMapping/>
  </p:clrMapOvr>
  <p:timing>
    <p:tnLst>
      <p:par>
        <p:cTn id="1" dur="indefinite" restart="never" nodeType="tmRoot"/>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826</TotalTime>
  <Words>1871</Words>
  <Application>Microsoft Office PowerPoint</Application>
  <PresentationFormat>Widescreen</PresentationFormat>
  <Paragraphs>180</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Britannic Bold</vt:lpstr>
      <vt:lpstr>Calibri</vt:lpstr>
      <vt:lpstr>Corbel</vt:lpstr>
      <vt:lpstr>Times New Roman</vt:lpstr>
      <vt:lpstr>Wingdings 2</vt:lpstr>
      <vt:lpstr>Frame</vt:lpstr>
      <vt:lpstr>Cluster Connect bringing together residents and partners who care and are invested in the area to see collectively how we can bring about positive change that improves the lives of people who live there    I just wanted to say what fantastic work has been going on supporting vulnerable families and children during these difficult times. well done to all Gail Hooper, Dudley School Nurse Team Leader </vt:lpstr>
      <vt:lpstr>Cluster Connect   The Purpose / Aims     </vt:lpstr>
      <vt:lpstr>Do other areas want Cluster Connect?      </vt:lpstr>
      <vt:lpstr>Facilitators?  What's their role?  </vt:lpstr>
      <vt:lpstr>Elected member involvement…   </vt:lpstr>
      <vt:lpstr>Current Networks …     </vt:lpstr>
      <vt:lpstr>Local Groups and organisations    </vt:lpstr>
      <vt:lpstr>Statutory Partners…    </vt:lpstr>
      <vt:lpstr>What's the data telling us?      </vt:lpstr>
      <vt:lpstr>What Priorities are emerging?        dudleyconnect.com</vt:lpstr>
      <vt:lpstr>What are the Strengths? </vt:lpstr>
      <vt:lpstr>Future wishes</vt:lpstr>
      <vt:lpstr>Learning…    </vt:lpstr>
      <vt:lpstr>Challenges…    </vt:lpstr>
      <vt:lpstr>Successes…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Donna Roberts</dc:creator>
  <cp:lastModifiedBy>Donna Roberts</cp:lastModifiedBy>
  <cp:revision>53</cp:revision>
  <dcterms:created xsi:type="dcterms:W3CDTF">2021-01-31T09:51:55Z</dcterms:created>
  <dcterms:modified xsi:type="dcterms:W3CDTF">2021-03-23T15:38:33Z</dcterms:modified>
</cp:coreProperties>
</file>